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1205" r:id="rId2"/>
    <p:sldId id="1291" r:id="rId3"/>
    <p:sldId id="1300" r:id="rId4"/>
    <p:sldId id="1295" r:id="rId5"/>
    <p:sldId id="1208" r:id="rId6"/>
    <p:sldId id="1303" r:id="rId7"/>
    <p:sldId id="1302" r:id="rId8"/>
    <p:sldId id="1301" r:id="rId9"/>
    <p:sldId id="1237" r:id="rId10"/>
    <p:sldId id="1294" r:id="rId11"/>
    <p:sldId id="1212" r:id="rId12"/>
    <p:sldId id="264" r:id="rId13"/>
    <p:sldId id="1215" r:id="rId14"/>
    <p:sldId id="1211" r:id="rId15"/>
    <p:sldId id="1234" r:id="rId16"/>
    <p:sldId id="1233" r:id="rId17"/>
    <p:sldId id="1304" r:id="rId18"/>
    <p:sldId id="1256" r:id="rId19"/>
    <p:sldId id="1218" r:id="rId20"/>
    <p:sldId id="1245" r:id="rId21"/>
    <p:sldId id="1246" r:id="rId22"/>
    <p:sldId id="1230" r:id="rId23"/>
    <p:sldId id="1247" r:id="rId24"/>
    <p:sldId id="1248" r:id="rId25"/>
    <p:sldId id="1228" r:id="rId26"/>
    <p:sldId id="1229" r:id="rId27"/>
    <p:sldId id="1259" r:id="rId28"/>
    <p:sldId id="1219" r:id="rId29"/>
    <p:sldId id="1225" r:id="rId30"/>
    <p:sldId id="1222" r:id="rId31"/>
    <p:sldId id="1220" r:id="rId32"/>
    <p:sldId id="1251" r:id="rId33"/>
    <p:sldId id="1305" r:id="rId34"/>
    <p:sldId id="1227" r:id="rId35"/>
    <p:sldId id="1235" r:id="rId36"/>
    <p:sldId id="1236" r:id="rId37"/>
    <p:sldId id="1224" r:id="rId38"/>
    <p:sldId id="1223" r:id="rId39"/>
    <p:sldId id="1221" r:id="rId40"/>
    <p:sldId id="1254" r:id="rId41"/>
    <p:sldId id="1306" r:id="rId42"/>
    <p:sldId id="1238" r:id="rId43"/>
    <p:sldId id="1239" r:id="rId44"/>
    <p:sldId id="1226" r:id="rId45"/>
    <p:sldId id="1257" r:id="rId46"/>
    <p:sldId id="1267" r:id="rId47"/>
    <p:sldId id="1243" r:id="rId48"/>
    <p:sldId id="1258" r:id="rId49"/>
    <p:sldId id="1268" r:id="rId50"/>
    <p:sldId id="1310" r:id="rId51"/>
    <p:sldId id="1260" r:id="rId52"/>
    <p:sldId id="1261" r:id="rId53"/>
    <p:sldId id="1274" r:id="rId54"/>
    <p:sldId id="1275" r:id="rId55"/>
    <p:sldId id="1285" r:id="rId56"/>
    <p:sldId id="1273" r:id="rId57"/>
    <p:sldId id="1276" r:id="rId58"/>
    <p:sldId id="1278" r:id="rId59"/>
    <p:sldId id="1279" r:id="rId60"/>
    <p:sldId id="1280" r:id="rId61"/>
    <p:sldId id="1290" r:id="rId62"/>
    <p:sldId id="1281" r:id="rId63"/>
    <p:sldId id="1282" r:id="rId64"/>
    <p:sldId id="1231" r:id="rId65"/>
    <p:sldId id="1232" r:id="rId66"/>
    <p:sldId id="1263" r:id="rId67"/>
    <p:sldId id="1264" r:id="rId68"/>
    <p:sldId id="1266" r:id="rId69"/>
    <p:sldId id="1269" r:id="rId70"/>
    <p:sldId id="1271" r:id="rId71"/>
    <p:sldId id="1307" r:id="rId72"/>
    <p:sldId id="1308" r:id="rId73"/>
    <p:sldId id="1272" r:id="rId74"/>
    <p:sldId id="1309" r:id="rId75"/>
    <p:sldId id="1249" r:id="rId76"/>
    <p:sldId id="1250" r:id="rId77"/>
    <p:sldId id="1255" r:id="rId78"/>
    <p:sldId id="1253" r:id="rId79"/>
    <p:sldId id="1286" r:id="rId80"/>
    <p:sldId id="1296" r:id="rId81"/>
    <p:sldId id="1287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86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Doctorado\MIR%20and%20BOTRYTIS%20CINEREA\MIR%20in%20Tomato%20against%20B.%20cinerea\MIR%20AGAINST%20BOTRYTIS\PERCEPTION-TRANSDUCTION%20MIR\MtP%20221020\Fenotipo%20MtP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495775319316819"/>
          <c:y val="1.9725578321461094E-2"/>
          <c:w val="0.80633661006361679"/>
          <c:h val="0.82496137883075782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8EE-40DF-83EF-F88909CF6D03}"/>
              </c:ext>
            </c:extLst>
          </c:dPt>
          <c:errBars>
            <c:errBarType val="plus"/>
            <c:errValType val="cust"/>
            <c:noEndCap val="0"/>
            <c:plus>
              <c:numRef>
                <c:f>Hoja1!$U$57:$V$57</c:f>
                <c:numCache>
                  <c:formatCode>General</c:formatCode>
                  <c:ptCount val="2"/>
                  <c:pt idx="0">
                    <c:v>0.29333837286128439</c:v>
                  </c:pt>
                  <c:pt idx="1">
                    <c:v>0.24741434781327856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19050" cap="flat" cmpd="sng" algn="ctr">
                <a:solidFill>
                  <a:schemeClr val="tx1"/>
                </a:solidFill>
                <a:round/>
              </a:ln>
              <a:effectLst/>
            </c:spPr>
          </c:errBars>
          <c:cat>
            <c:strRef>
              <c:f>Hoja1!$U$55:$V$55</c:f>
              <c:strCache>
                <c:ptCount val="2"/>
                <c:pt idx="0">
                  <c:v>NM</c:v>
                </c:pt>
                <c:pt idx="1">
                  <c:v>AM</c:v>
                </c:pt>
              </c:strCache>
            </c:strRef>
          </c:cat>
          <c:val>
            <c:numRef>
              <c:f>Hoja1!$U$56:$V$56</c:f>
              <c:numCache>
                <c:formatCode>General</c:formatCode>
                <c:ptCount val="2"/>
                <c:pt idx="0">
                  <c:v>1</c:v>
                </c:pt>
                <c:pt idx="1">
                  <c:v>0.5808456297574085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8EE-40DF-83EF-F88909CF6D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73713616"/>
        <c:axId val="1573714032"/>
      </c:barChart>
      <c:catAx>
        <c:axId val="15737136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3714032"/>
        <c:crosses val="autoZero"/>
        <c:auto val="1"/>
        <c:lblAlgn val="ctr"/>
        <c:lblOffset val="100"/>
        <c:noMultiLvlLbl val="0"/>
      </c:catAx>
      <c:valAx>
        <c:axId val="15737140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s-ES" sz="1800" b="0" i="0" baseline="0" dirty="0" err="1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Fungal</a:t>
                </a:r>
                <a:r>
                  <a:rPr lang="es-ES" sz="1800" b="0" i="0" baseline="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s-ES" sz="1800" b="0" i="0" baseline="0" dirty="0" err="1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biomass</a:t>
                </a:r>
                <a:r>
                  <a:rPr lang="es-ES" sz="1800" b="0" i="0" baseline="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s-ES" sz="1800" b="0" i="0" baseline="0" dirty="0" err="1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Bc-tub</a:t>
                </a:r>
                <a:r>
                  <a:rPr lang="es-ES" sz="1800" b="0" i="0" baseline="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/EF1 </a:t>
                </a:r>
                <a:endParaRPr lang="es-ES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1.1470753114711255E-2"/>
              <c:y val="0.1467599406696765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90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573713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93795-A96B-43B8-8EF9-95DD2143028E}" type="datetimeFigureOut">
              <a:rPr lang="en-GB" smtClean="0"/>
              <a:t>14/09/2023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19233-B053-4E37-A004-E5708F6BFA2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632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3" name="Google Shape;27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In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work</a:t>
            </a:r>
            <a:r>
              <a:rPr lang="es-ES" dirty="0"/>
              <a:t>,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two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timepoints</a:t>
            </a:r>
            <a:r>
              <a:rPr lang="es-ES" dirty="0"/>
              <a:t>: 6 and 24 </a:t>
            </a:r>
            <a:r>
              <a:rPr lang="es-ES" dirty="0" err="1"/>
              <a:t>hpi</a:t>
            </a:r>
            <a:r>
              <a:rPr lang="es-ES" dirty="0"/>
              <a:t>.</a:t>
            </a:r>
            <a:endParaRPr dirty="0"/>
          </a:p>
        </p:txBody>
      </p:sp>
      <p:sp>
        <p:nvSpPr>
          <p:cNvPr id="168" name="Google Shape;1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3332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80</a:t>
            </a:fld>
            <a:endParaRPr lang="es-E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0587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1708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1345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4426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1180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8157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1214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 err="1"/>
              <a:t>Systemin</a:t>
            </a:r>
            <a:r>
              <a:rPr lang="es-ES" dirty="0"/>
              <a:t>, as a i </a:t>
            </a:r>
            <a:r>
              <a:rPr lang="es-ES" dirty="0" err="1"/>
              <a:t>said</a:t>
            </a:r>
            <a:r>
              <a:rPr lang="es-ES" dirty="0"/>
              <a:t> </a:t>
            </a:r>
            <a:r>
              <a:rPr lang="es-ES" dirty="0" err="1"/>
              <a:t>before</a:t>
            </a:r>
            <a:r>
              <a:rPr lang="es-ES" dirty="0"/>
              <a:t>, </a:t>
            </a:r>
            <a:r>
              <a:rPr lang="es-ES" dirty="0" err="1"/>
              <a:t>is</a:t>
            </a:r>
            <a:r>
              <a:rPr lang="es-ES" dirty="0"/>
              <a:t> a </a:t>
            </a:r>
            <a:r>
              <a:rPr lang="es-ES" dirty="0" err="1"/>
              <a:t>phytocitokine</a:t>
            </a:r>
            <a:r>
              <a:rPr lang="es-ES" dirty="0"/>
              <a:t> </a:t>
            </a:r>
            <a:r>
              <a:rPr lang="es-ES" dirty="0" err="1"/>
              <a:t>released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its</a:t>
            </a:r>
            <a:r>
              <a:rPr lang="es-ES" dirty="0"/>
              <a:t> precursor (PROSYSTEMIN) </a:t>
            </a:r>
            <a:r>
              <a:rPr lang="es-ES" dirty="0" err="1"/>
              <a:t>upon</a:t>
            </a:r>
            <a:r>
              <a:rPr lang="es-ES" dirty="0"/>
              <a:t> </a:t>
            </a:r>
            <a:r>
              <a:rPr lang="es-ES" dirty="0" err="1"/>
              <a:t>damage</a:t>
            </a:r>
            <a:r>
              <a:rPr lang="es-ES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 err="1"/>
              <a:t>Systemin</a:t>
            </a:r>
            <a:r>
              <a:rPr lang="es-ES" dirty="0"/>
              <a:t> </a:t>
            </a:r>
            <a:r>
              <a:rPr lang="es-ES" dirty="0" err="1"/>
              <a:t>perception</a:t>
            </a:r>
            <a:r>
              <a:rPr lang="es-ES" dirty="0"/>
              <a:t> and </a:t>
            </a:r>
            <a:r>
              <a:rPr lang="es-ES" dirty="0" err="1"/>
              <a:t>signaling</a:t>
            </a:r>
            <a:r>
              <a:rPr lang="es-ES" dirty="0"/>
              <a:t> </a:t>
            </a:r>
            <a:r>
              <a:rPr lang="es-ES" dirty="0" err="1"/>
              <a:t>regulates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biosynthesis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jasmonic</a:t>
            </a:r>
            <a:r>
              <a:rPr lang="es-ES" dirty="0"/>
              <a:t> </a:t>
            </a:r>
            <a:r>
              <a:rPr lang="es-ES" dirty="0" err="1"/>
              <a:t>acid</a:t>
            </a:r>
            <a:r>
              <a:rPr lang="es-ES" dirty="0"/>
              <a:t> and induces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activation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defense genes.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signal</a:t>
            </a:r>
            <a:r>
              <a:rPr lang="es-ES" dirty="0"/>
              <a:t> mediates </a:t>
            </a:r>
            <a:r>
              <a:rPr lang="es-ES" dirty="0" err="1"/>
              <a:t>plant</a:t>
            </a:r>
            <a:r>
              <a:rPr lang="es-ES" dirty="0"/>
              <a:t> </a:t>
            </a:r>
            <a:r>
              <a:rPr lang="es-ES" dirty="0" err="1"/>
              <a:t>resistance</a:t>
            </a:r>
            <a:r>
              <a:rPr lang="es-ES" dirty="0"/>
              <a:t> </a:t>
            </a:r>
            <a:r>
              <a:rPr lang="es-ES" dirty="0" err="1"/>
              <a:t>against</a:t>
            </a:r>
            <a:r>
              <a:rPr lang="es-ES" dirty="0"/>
              <a:t> </a:t>
            </a:r>
            <a:r>
              <a:rPr lang="es-ES" dirty="0" err="1"/>
              <a:t>chewing</a:t>
            </a:r>
            <a:r>
              <a:rPr lang="es-ES" dirty="0"/>
              <a:t> </a:t>
            </a:r>
            <a:r>
              <a:rPr lang="es-ES" dirty="0" err="1"/>
              <a:t>insectss</a:t>
            </a:r>
            <a:r>
              <a:rPr lang="es-ES" dirty="0"/>
              <a:t>, </a:t>
            </a:r>
            <a:r>
              <a:rPr lang="es-ES" dirty="0" err="1"/>
              <a:t>necrotrophs</a:t>
            </a:r>
            <a:r>
              <a:rPr lang="es-ES" dirty="0"/>
              <a:t>  and </a:t>
            </a:r>
            <a:r>
              <a:rPr lang="es-ES" dirty="0" err="1"/>
              <a:t>mechanical</a:t>
            </a:r>
            <a:r>
              <a:rPr lang="es-ES" dirty="0"/>
              <a:t> </a:t>
            </a:r>
            <a:r>
              <a:rPr lang="es-ES" dirty="0" err="1"/>
              <a:t>damaging</a:t>
            </a:r>
            <a:r>
              <a:rPr lang="es-E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/>
              <a:t>In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dilucidate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early</a:t>
            </a:r>
            <a:r>
              <a:rPr lang="es-ES" dirty="0"/>
              <a:t> </a:t>
            </a:r>
            <a:r>
              <a:rPr lang="es-ES" dirty="0" err="1"/>
              <a:t>signaling</a:t>
            </a:r>
            <a:r>
              <a:rPr lang="es-ES" dirty="0"/>
              <a:t> </a:t>
            </a:r>
            <a:r>
              <a:rPr lang="es-ES" dirty="0" err="1"/>
              <a:t>events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occurs</a:t>
            </a:r>
            <a:r>
              <a:rPr lang="es-ES" dirty="0"/>
              <a:t> in MIR,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study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posible </a:t>
            </a:r>
            <a:r>
              <a:rPr lang="es-ES" dirty="0" err="1"/>
              <a:t>implication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systemin</a:t>
            </a:r>
            <a:r>
              <a:rPr lang="es-ES" dirty="0"/>
              <a:t> in MIR.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 err="1"/>
              <a:t>First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,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measure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levels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systemin</a:t>
            </a:r>
            <a:r>
              <a:rPr lang="es-ES" dirty="0"/>
              <a:t> in NM and AM plan </a:t>
            </a:r>
            <a:r>
              <a:rPr lang="es-ES" dirty="0" err="1"/>
              <a:t>before</a:t>
            </a:r>
            <a:r>
              <a:rPr lang="es-ES" dirty="0"/>
              <a:t> and after </a:t>
            </a:r>
            <a:r>
              <a:rPr lang="es-ES" dirty="0" err="1"/>
              <a:t>infection</a:t>
            </a:r>
            <a:r>
              <a:rPr lang="es-ES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obserb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systemin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accumulated</a:t>
            </a:r>
            <a:r>
              <a:rPr lang="es-ES" dirty="0"/>
              <a:t> after </a:t>
            </a:r>
            <a:r>
              <a:rPr lang="es-ES" dirty="0" err="1"/>
              <a:t>infection</a:t>
            </a:r>
            <a:r>
              <a:rPr lang="es-ES" dirty="0"/>
              <a:t>. </a:t>
            </a:r>
            <a:r>
              <a:rPr lang="es-ES" dirty="0" err="1"/>
              <a:t>Interestyingly</a:t>
            </a:r>
            <a:r>
              <a:rPr lang="es-ES" dirty="0"/>
              <a:t>, am </a:t>
            </a:r>
            <a:r>
              <a:rPr lang="es-ES" dirty="0" err="1"/>
              <a:t>plants</a:t>
            </a:r>
            <a:r>
              <a:rPr lang="es-ES" dirty="0"/>
              <a:t> </a:t>
            </a:r>
            <a:r>
              <a:rPr lang="es-ES" dirty="0" err="1"/>
              <a:t>present</a:t>
            </a:r>
            <a:r>
              <a:rPr lang="es-ES" dirty="0"/>
              <a:t> </a:t>
            </a:r>
            <a:r>
              <a:rPr lang="es-ES" dirty="0" err="1"/>
              <a:t>higher</a:t>
            </a:r>
            <a:r>
              <a:rPr lang="es-ES" dirty="0"/>
              <a:t> </a:t>
            </a:r>
            <a:r>
              <a:rPr lang="es-ES" dirty="0" err="1"/>
              <a:t>levels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systemin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control </a:t>
            </a:r>
            <a:r>
              <a:rPr lang="es-ES" dirty="0" err="1"/>
              <a:t>plants</a:t>
            </a:r>
            <a:r>
              <a:rPr lang="es-ES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77" name="Google Shape;17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2595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7A8C89-2457-5647-2338-52AE7A5943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3BE13E-D389-A91E-FB7C-EDAFDEACFC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1EC523-5A8F-DB3B-9E18-58310043C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14/09/2023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010FF3F-F913-021E-CC16-9BAB18E88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97C7AB-13A6-6264-986B-141033151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1500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25CBF8-CA17-FDB2-8295-89C120CB7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E400959-ED7A-FD94-0FBE-6FC3D8368A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C1AD80-9125-DE7F-AAD9-9EEB0575A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14/09/2023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085F69-9FB8-7903-69FE-5D34E4D06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F2C65C-5157-2406-A2A4-70905E6B7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365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ABFE53-24CC-B16F-9003-100D1E39CD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1DAD3F4-E2AE-8C20-DE67-E49A05E0D0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F8CC36-AFB5-26B7-0EC6-7724F40A0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14/09/2023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2D5ADD-35E4-19D5-3FB2-0B109F93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14963A-0CE9-08AC-958D-B4D8FCA48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3019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916903-F835-E1D0-46DB-907763A48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50781B-D634-E1DA-290A-27AA8AF02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44EE67-5787-2E97-51A8-7F78602BB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14/09/2023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E44452-638F-E951-FA7A-815FAE2DD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0BDBF5-946D-9AFA-21FD-725FBA1FA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792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DEF747-E46E-96C7-6BFE-2970CE254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F86A89-9D02-9AA1-74ED-DEC70D274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E30E67-3E13-DF17-77CF-69DFCAC4E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14/09/2023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B359A1-8310-318F-4556-56AB0C081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19F9AA-7341-063F-5DB3-7B5E5E7F9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59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A4056F-41C7-0F74-93AD-5851B7B86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BDD42A-0EE8-E8B4-3F1A-F99329F71C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43920D6-63FA-FFC7-F24C-D0FC68CB3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E427134-4AD0-1D25-735B-95FB9D679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14/09/2023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AD34CAD-4A5E-F96D-4D4A-E798DD512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A1F7378-AE78-E9ED-A0D2-0D4A044E6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219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BEF2E0-97EB-3E78-9452-C346236F3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7A14E18-637B-684E-6ED1-3CDF73EF7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913D159-0A27-F451-A13D-842C8D77B0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04FE010-F155-B22D-9ACD-97A0933EA9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F63B04F-3074-8442-FF7D-4F48C747BA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96F2D8D-54FE-926B-200B-63B887A3A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14/09/2023</a:t>
            </a:fld>
            <a:endParaRPr lang="en-GB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B496884-DF04-C0BC-42C3-A383CDD6D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737A798-CDA2-26E9-EB3A-F65C385AC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505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3359-607A-56D8-446A-3427D5C8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D55CB17-D69E-B235-9EA8-38B8E84B8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14/09/2023</a:t>
            </a:fld>
            <a:endParaRPr lang="en-GB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4EA5F82-971B-B9FF-67D4-43B8711DD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11D33E6-F138-6350-75F1-38F40A04F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016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B5AF72C-011A-9584-2C9A-571AA169A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14/09/2023</a:t>
            </a:fld>
            <a:endParaRPr lang="en-GB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3FE1F8F-E89A-29B7-F5B7-D35DC8509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BEA28EF-3335-340A-8111-039F96797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7570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E21E28-DFD3-F1B1-BBE1-D5B38E854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BA457B-C077-DBDC-AAA8-8E0012F9E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568CDCC-63EF-DF10-B1A7-3AE2E1C63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7BA9C00-BDF4-D042-6D4B-E34A41AA7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14/09/2023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33EAEB-CE51-D68D-4422-3FCE60BCA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FD6C0A4-910D-7FF3-4C08-BBCFF9E88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501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3D7E44-3A2B-633E-4685-C207D0AEE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5714199-316A-8E23-B22D-0C0B7A61D0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CD76292-45E6-0B62-A5DA-8201B8B6DF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D1EABCD-42FA-373A-9D8A-805710F32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14/09/2023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0269574-9FD2-3889-8A0D-A152BFC19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EA7C2A-CB0A-BE0B-E4DE-D1DFA257A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655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3D9B4DA-0A6E-67E4-BE78-9237C526E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AC0A1BC-3AA5-F385-DEFF-D2A97DF56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3B64042-971A-58DE-1191-CF1C6D5AC7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46E65-7704-4B0D-ACBB-18EE07EB1538}" type="datetimeFigureOut">
              <a:rPr lang="en-GB" smtClean="0"/>
              <a:t>14/09/2023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6E3009B-573B-8959-4508-DE433B9083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C5CAD6F-8936-7947-4A76-11E12B6FFB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104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2_DEtranscriptomics-R/scripts/01_DE.html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NIB-SI/UJI-Omics-phd/blob/main/_I_UJI-Omics-phd/_S_multiOmicsIntegra/_A_03_EnrichmentTranscriptomics-R/output/GSEA_few-cols.x_newlsx.xlsx" TargetMode="External"/><Relationship Id="rId4" Type="http://schemas.openxmlformats.org/officeDocument/2006/relationships/hyperlink" Target="https://github.com/NIB-SI/UJI-Omics-phd/blob/main/_I_UJI-Omics-phd/_S_multiOmicsIntegra/_A_02_DEtranscriptomics-R/output/DEGS%20for%20network.xlsx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nitropriming.wordpress.com/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ioconductor.org/packages/release/bioc/vignettes/DEP/inst/doc/DEP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4_EnrichmentProteomics-R/PHOSPHOPROTEOMICS/output/GSEA_few-cols%20(phosphoproteomics).xlsx" TargetMode="External"/><Relationship Id="rId2" Type="http://schemas.openxmlformats.org/officeDocument/2006/relationships/hyperlink" Target="https://github.com/NIB-SI/UJI-Omics-phd/blob/main/_I_UJI-Omics-phd/_S_multiOmicsIntegra/_A_04_EnrichmentProteomics-R/PHOSPHOPROTEOMICS/output/DEP%20for%20network.xlsx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NIB-SI/UJI-Omics-phd/blob/main/_I_UJI-Omics-phd/_S_multiOmicsIntegra/_A_04_EnrichmentProteomics-R/PHOSPHOPROTEOMICS/scripts/01_DEP-DE-prot_modified-for-Maria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89%2Ffpls.2014.00293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4_EnrichmentProteomics-R/PROTEOMICS/output/GSEA_few-cols%20(proteomics).xlsx" TargetMode="External"/><Relationship Id="rId2" Type="http://schemas.openxmlformats.org/officeDocument/2006/relationships/hyperlink" Target="https://github.com/NIB-SI/UJI-Omics-phd/blob/main/_I_UJI-Omics-phd/_S_multiOmicsIntegra/_A_04_EnrichmentProteomics-R/PHOSPHOPROTEOMICS/output/DEP%20for%20network.xlsx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NIB-SI/UJI-Omics-phd/blob/main/_I_UJI-Omics-phd/_S_multiOmicsIntegra/_A_04_EnrichmentProteomics-R/PROTEOMICS/Scripts/01_DEP-DE-proteomics_modified-for-Maria.html" TargetMode="External"/><Relationship Id="rId4" Type="http://schemas.openxmlformats.org/officeDocument/2006/relationships/hyperlink" Target="https://github.com/NIB-SI/UJI-Omics-phd/blob/main/_I_UJI-Omics-phd/_S_multiOmicsIntegra/_A_04_EnrichmentProteomics-R/PROTEOMICS/output/DEP%20for%20network_proteomics.xlsx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1093%2Fjxb%2Feraa030" TargetMode="External"/><Relationship Id="rId5" Type="http://schemas.openxmlformats.org/officeDocument/2006/relationships/image" Target="../media/image59.png"/><Relationship Id="rId4" Type="http://schemas.openxmlformats.org/officeDocument/2006/relationships/hyperlink" Target="https://doi.org/10.1016/S1369-5266(00)00193-X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7_Targeted-R/output/Enzymes.0.05_fdr.xlsx" TargetMode="External"/><Relationship Id="rId2" Type="http://schemas.openxmlformats.org/officeDocument/2006/relationships/hyperlink" Target="https://github.com/NIB-SI/UJI-Omics-phd/blob/main/_I_UJI-Omics-phd/_S_multiOmicsIntegra/_A_07_Targeted-R/scripts/01_log2FC.html" TargetMode="Externa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7_Targeted-R/output/With%20p-adj%20fdr/Enzy24.html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7_Targeted-R/scripts/02_log2FC.html" TargetMode="External"/><Relationship Id="rId2" Type="http://schemas.openxmlformats.org/officeDocument/2006/relationships/hyperlink" Target="https://github.com/NIB-SI/UJI-Omics-phd/blob/main/_I_UJI-Omics-phd/_S_multiOmicsIntegra/_A_07_Targeted-R/scripts/01_log2FC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NIB-SI/UJI-Omics-phd/blob/main/_I_UJI-Omics-phd/_S_multiOmicsIntegra/_A_07_Targeted-R/output/Metabol_filtered_0.05_fdr.xlsx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github.com/NIB-SI/UJI-Omics-phd/blob/main/_I_UJI-Omics-phd/_S_multiOmicsIntegra/_A_07_Targeted-R/output/With%20p-adj%20fdr/Metabol24.html" TargetMode="Externa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B-SI/UJI-Omics-phd/blob/main/_I_UJI-Omics-phd/_S_multiOmicsIntegra/_A_10_mixOmics-R/scripts/01_DIABLO.html" TargetMode="Externa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tree/main/_I_UJI-Omics-phd/_S_multiOmicsIntegra/_A_10_mixOmics-R/scripts/01_DIABLO_figures/figure-html" TargetMode="External"/><Relationship Id="rId2" Type="http://schemas.openxmlformats.org/officeDocument/2006/relationships/hyperlink" Target="https://github.com/NIB-SI/UJI-Omics-phd/blob/main/_I_UJI-Omics-phd/_S_multiOmicsIntegra/_A_10_mixOmics-R/output/01_DIABLO-Enz-Met-Pph_tune.MIR.RData" TargetMode="Externa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B-SI/UJI-Omics-phd/tree/main/_I_UJI-Omics-phd/_S_multiOmicsIntegra/_A_09_NetworksSKM-R/output/DiNAR-output" TargetMode="Externa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6_Orthologues-R/scripts/01_ortho.html" TargetMode="External"/><Relationship Id="rId2" Type="http://schemas.openxmlformats.org/officeDocument/2006/relationships/hyperlink" Target="https://github.com/NIB-SI/UJI-Omics-phd/blob/main/_I_UJI-Omics-phd/_S_multiOmicsIntegra/_A_06_Orthologues-R/output/RBHresults.xlsx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9_NetworksSKM-R/scripts/03_geneID_to_old-CKN.html" TargetMode="External"/><Relationship Id="rId2" Type="http://schemas.openxmlformats.org/officeDocument/2006/relationships/hyperlink" Target="https://github.com/NIB-SI/UJI-Omics-phd/blob/main/_I_UJI-Omics-phd/_S_multiOmicsIntegra/_A_09_NetworksSKM-R/scripts/01_geneID_to_PSS-Ath.html" TargetMode="Externa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9_NetworksSKM-R/scripts/05_lionessR.html" TargetMode="External"/><Relationship Id="rId2" Type="http://schemas.openxmlformats.org/officeDocument/2006/relationships/hyperlink" Target="https://github.com/NIB-SI/UJI-Omics-phd/blob/main/_I_UJI-Omics-phd/_S_multiOmicsIntegra/_A_09_NetworksSKM-R/scripts/04_filter_old-CKN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NIB-SI/UJI-Omics-phd/tree/main/_I_UJI-Omics-phd/_S_multiOmicsIntegra/_A_09_NetworksSKM-R/output/CKN-DiNAR-input/prioritised" TargetMode="Externa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NIB-SI/UJI-Omics-phd/tree/main/_I_UJI-Omics-phd/_S_multiOmicsIntegra/_A_09_NetworksSKM-R/output" TargetMode="External"/><Relationship Id="rId4" Type="http://schemas.openxmlformats.org/officeDocument/2006/relationships/hyperlink" Target="https://github.com/NIB-SI/UJI-Omics-phd/blob/main/_I_UJI-Omics-phd/_S_multiOmicsIntegra/_A_09_NetworksSKM-R/output/FC_all_analysis_MM_2023-08-28.xlsx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foto.wuestenigel.com/thank-you/" TargetMode="External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 txBox="1"/>
          <p:nvPr/>
        </p:nvSpPr>
        <p:spPr>
          <a:xfrm>
            <a:off x="1548944" y="1563888"/>
            <a:ext cx="10181989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0" dirty="0">
                <a:solidFill>
                  <a:srgbClr val="002060"/>
                </a:solidFill>
                <a:effectLst/>
                <a:latin typeface="Verdana" panose="020B0604030504040204" pitchFamily="34" charset="0"/>
              </a:rPr>
              <a:t>MIR mechanisms against </a:t>
            </a:r>
            <a:r>
              <a:rPr lang="en-GB" sz="4000" i="1" dirty="0">
                <a:solidFill>
                  <a:srgbClr val="002060"/>
                </a:solidFill>
                <a:effectLst/>
                <a:latin typeface="Verdana" panose="020B0604030504040204" pitchFamily="34" charset="0"/>
              </a:rPr>
              <a:t>Botrytis cinerea</a:t>
            </a:r>
            <a:r>
              <a:rPr lang="en-GB" sz="4000" i="0" dirty="0">
                <a:solidFill>
                  <a:srgbClr val="002060"/>
                </a:solidFill>
                <a:effectLst/>
                <a:latin typeface="Verdana" panose="020B0604030504040204" pitchFamily="34" charset="0"/>
              </a:rPr>
              <a:t> in tomato: omics integration</a:t>
            </a:r>
            <a:endParaRPr sz="3200" i="1" u="none" strike="noStrike" cap="none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722A9814-8F76-13FA-D34A-2BB1BC70A484}"/>
              </a:ext>
            </a:extLst>
          </p:cNvPr>
          <p:cNvCxnSpPr/>
          <p:nvPr/>
        </p:nvCxnSpPr>
        <p:spPr>
          <a:xfrm>
            <a:off x="1046480" y="4023360"/>
            <a:ext cx="10302240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97;p1">
            <a:extLst>
              <a:ext uri="{FF2B5EF4-FFF2-40B4-BE49-F238E27FC236}">
                <a16:creationId xmlns:a16="http://schemas.microsoft.com/office/drawing/2014/main" id="{2B54302C-6526-0FE8-9E7B-D34D0393B723}"/>
              </a:ext>
            </a:extLst>
          </p:cNvPr>
          <p:cNvSpPr txBox="1"/>
          <p:nvPr/>
        </p:nvSpPr>
        <p:spPr>
          <a:xfrm>
            <a:off x="5734879" y="3410758"/>
            <a:ext cx="204746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14/09/23</a:t>
            </a:r>
            <a:endParaRPr lang="es-ES" sz="2800" dirty="0">
              <a:solidFill>
                <a:srgbClr val="00206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9779519-AD3E-2F99-047A-F5836E4FDF62}"/>
              </a:ext>
            </a:extLst>
          </p:cNvPr>
          <p:cNvSpPr txBox="1"/>
          <p:nvPr/>
        </p:nvSpPr>
        <p:spPr>
          <a:xfrm>
            <a:off x="1342417" y="4112783"/>
            <a:ext cx="997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u="sng" dirty="0"/>
              <a:t>Maria M., </a:t>
            </a:r>
            <a:r>
              <a:rPr lang="es-ES" b="1" dirty="0"/>
              <a:t>Maja Z., </a:t>
            </a:r>
            <a:r>
              <a:rPr lang="es-ES" b="1" dirty="0" err="1"/>
              <a:t>Marko</a:t>
            </a:r>
            <a:r>
              <a:rPr lang="es-ES" b="1" dirty="0"/>
              <a:t> P., </a:t>
            </a:r>
            <a:r>
              <a:rPr lang="es-ES" b="1" dirty="0" err="1"/>
              <a:t>Ziva</a:t>
            </a:r>
            <a:r>
              <a:rPr lang="es-ES" b="1" dirty="0"/>
              <a:t> R.,  </a:t>
            </a:r>
            <a:r>
              <a:rPr lang="es-ES" b="1" dirty="0" err="1"/>
              <a:t>Carissa</a:t>
            </a:r>
            <a:r>
              <a:rPr lang="es-ES" b="1" dirty="0"/>
              <a:t> R., Paloma S., Julia F., Kristina G., Victoria P. and </a:t>
            </a:r>
            <a:r>
              <a:rPr lang="es-ES" b="1" dirty="0" err="1"/>
              <a:t>Victor</a:t>
            </a:r>
            <a:r>
              <a:rPr lang="es-ES" b="1" dirty="0"/>
              <a:t> F.</a:t>
            </a:r>
            <a:endParaRPr lang="en-GB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7C6F91A4-BCD1-BD3A-1D41-1A9197AED478}"/>
              </a:ext>
            </a:extLst>
          </p:cNvPr>
          <p:cNvSpPr txBox="1"/>
          <p:nvPr/>
        </p:nvSpPr>
        <p:spPr>
          <a:xfrm>
            <a:off x="1584285" y="185747"/>
            <a:ext cx="1022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C</a:t>
            </a:r>
            <a:r>
              <a:rPr lang="en-GB" sz="2400" b="1" dirty="0">
                <a:solidFill>
                  <a:srgbClr val="002060"/>
                </a:solidFill>
              </a:rPr>
              <a:t>HAPTER 3: MIR PERCEPTION AGAINST </a:t>
            </a:r>
            <a:r>
              <a:rPr lang="en-GB" sz="2400" b="1" i="1" dirty="0">
                <a:solidFill>
                  <a:srgbClr val="002060"/>
                </a:solidFill>
              </a:rPr>
              <a:t>BOTRYTIS</a:t>
            </a:r>
            <a:r>
              <a:rPr lang="en-GB" sz="2400" b="1" dirty="0">
                <a:solidFill>
                  <a:srgbClr val="002060"/>
                </a:solidFill>
              </a:rPr>
              <a:t> IS MEDIATED BY SYTEMIN</a:t>
            </a:r>
            <a:endParaRPr lang="es-ES" sz="2400" b="1" dirty="0">
              <a:solidFill>
                <a:srgbClr val="00206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72F2D7-E7E6-01D9-DFB8-8B2A816369FC}"/>
              </a:ext>
            </a:extLst>
          </p:cNvPr>
          <p:cNvSpPr txBox="1"/>
          <p:nvPr/>
        </p:nvSpPr>
        <p:spPr>
          <a:xfrm>
            <a:off x="167303" y="262692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Maria’s</a:t>
            </a:r>
            <a:r>
              <a:rPr lang="es-ES" b="1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thesis</a:t>
            </a:r>
            <a:endParaRPr lang="en-GB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F8450E5-B4AF-0F40-943A-C6A4D2E37816}"/>
              </a:ext>
            </a:extLst>
          </p:cNvPr>
          <p:cNvSpPr txBox="1"/>
          <p:nvPr/>
        </p:nvSpPr>
        <p:spPr>
          <a:xfrm>
            <a:off x="5658620" y="570469"/>
            <a:ext cx="212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1" u="sng" dirty="0" err="1">
                <a:solidFill>
                  <a:schemeClr val="accent5">
                    <a:lumMod val="75000"/>
                  </a:schemeClr>
                </a:solidFill>
              </a:rPr>
              <a:t>Almost</a:t>
            </a:r>
            <a:r>
              <a:rPr lang="es-ES" sz="1800" b="1" u="sng" dirty="0">
                <a:solidFill>
                  <a:schemeClr val="accent5">
                    <a:lumMod val="75000"/>
                  </a:schemeClr>
                </a:solidFill>
              </a:rPr>
              <a:t> complete</a:t>
            </a:r>
            <a:endParaRPr lang="en-GB" sz="1800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7DC87F4-FFD5-7D2D-0BEA-1A2949841D02}"/>
              </a:ext>
            </a:extLst>
          </p:cNvPr>
          <p:cNvSpPr txBox="1"/>
          <p:nvPr/>
        </p:nvSpPr>
        <p:spPr>
          <a:xfrm>
            <a:off x="1584285" y="990351"/>
            <a:ext cx="936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C</a:t>
            </a:r>
            <a:r>
              <a:rPr lang="en-GB" sz="2400" b="1" dirty="0">
                <a:solidFill>
                  <a:srgbClr val="002060"/>
                </a:solidFill>
              </a:rPr>
              <a:t>HAPTER 4: OMICS INTEGRATION </a:t>
            </a:r>
            <a:endParaRPr lang="es-ES" sz="2400" b="1" dirty="0">
              <a:solidFill>
                <a:srgbClr val="00206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7201DD5-BA7A-D974-7EBA-B7CDAFCE5ABA}"/>
              </a:ext>
            </a:extLst>
          </p:cNvPr>
          <p:cNvSpPr txBox="1"/>
          <p:nvPr/>
        </p:nvSpPr>
        <p:spPr>
          <a:xfrm>
            <a:off x="6096000" y="1382812"/>
            <a:ext cx="212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1" u="sng" dirty="0" err="1">
                <a:solidFill>
                  <a:srgbClr val="FF0000"/>
                </a:solidFill>
              </a:rPr>
              <a:t>On</a:t>
            </a:r>
            <a:r>
              <a:rPr lang="es-ES" sz="1800" b="1" u="sng" dirty="0">
                <a:solidFill>
                  <a:srgbClr val="FF0000"/>
                </a:solidFill>
              </a:rPr>
              <a:t> </a:t>
            </a:r>
            <a:r>
              <a:rPr lang="es-ES" sz="1800" b="1" u="sng" dirty="0" err="1">
                <a:solidFill>
                  <a:srgbClr val="FF0000"/>
                </a:solidFill>
              </a:rPr>
              <a:t>going</a:t>
            </a:r>
            <a:endParaRPr lang="en-GB" sz="1800" b="1" u="sng" dirty="0">
              <a:solidFill>
                <a:srgbClr val="FF0000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94D9997-92EC-ECB6-6C4B-D5DF17BA3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876" y="1567478"/>
            <a:ext cx="1946694" cy="340671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41B8F10-4120-F3DA-93B8-E45F2A885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4754" y="1675215"/>
            <a:ext cx="1946694" cy="3298978"/>
          </a:xfrm>
          <a:prstGeom prst="rect">
            <a:avLst/>
          </a:prstGeom>
        </p:spPr>
      </p:pic>
      <p:graphicFrame>
        <p:nvGraphicFramePr>
          <p:cNvPr id="9" name="Google Shape;170;p2">
            <a:extLst>
              <a:ext uri="{FF2B5EF4-FFF2-40B4-BE49-F238E27FC236}">
                <a16:creationId xmlns:a16="http://schemas.microsoft.com/office/drawing/2014/main" id="{D39FDAE3-1A31-DDCE-F6F7-C31DF4AC92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208904"/>
              </p:ext>
            </p:extLst>
          </p:nvPr>
        </p:nvGraphicFramePr>
        <p:xfrm>
          <a:off x="7157720" y="1898971"/>
          <a:ext cx="4568401" cy="40309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Google Shape;174;p2">
            <a:extLst>
              <a:ext uri="{FF2B5EF4-FFF2-40B4-BE49-F238E27FC236}">
                <a16:creationId xmlns:a16="http://schemas.microsoft.com/office/drawing/2014/main" id="{8295D344-6EA4-D448-3C58-71D18B0239A5}"/>
              </a:ext>
            </a:extLst>
          </p:cNvPr>
          <p:cNvSpPr txBox="1"/>
          <p:nvPr/>
        </p:nvSpPr>
        <p:spPr>
          <a:xfrm>
            <a:off x="2127297" y="6076789"/>
            <a:ext cx="9222133" cy="46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AM </a:t>
            </a:r>
            <a:r>
              <a:rPr lang="es-ES" sz="2400" b="1" dirty="0" err="1">
                <a:solidFill>
                  <a:srgbClr val="002060"/>
                </a:solidFill>
              </a:rPr>
              <a:t>plants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display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lower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fungal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biomass</a:t>
            </a:r>
            <a:r>
              <a:rPr lang="es-ES" sz="2400" b="1" dirty="0">
                <a:solidFill>
                  <a:srgbClr val="002060"/>
                </a:solidFill>
              </a:rPr>
              <a:t> and </a:t>
            </a:r>
            <a:r>
              <a:rPr lang="es-ES" sz="2400" b="1" dirty="0" err="1">
                <a:solidFill>
                  <a:srgbClr val="002060"/>
                </a:solidFill>
              </a:rPr>
              <a:t>cell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death</a:t>
            </a:r>
            <a:endParaRPr sz="2400" b="1" dirty="0">
              <a:solidFill>
                <a:srgbClr val="002060"/>
              </a:solidFill>
            </a:endParaRPr>
          </a:p>
        </p:txBody>
      </p:sp>
      <p:sp>
        <p:nvSpPr>
          <p:cNvPr id="12" name="Google Shape;171;p2">
            <a:extLst>
              <a:ext uri="{FF2B5EF4-FFF2-40B4-BE49-F238E27FC236}">
                <a16:creationId xmlns:a16="http://schemas.microsoft.com/office/drawing/2014/main" id="{C2ECEED5-9419-104C-139F-7A31470B30B5}"/>
              </a:ext>
            </a:extLst>
          </p:cNvPr>
          <p:cNvSpPr txBox="1"/>
          <p:nvPr/>
        </p:nvSpPr>
        <p:spPr>
          <a:xfrm>
            <a:off x="10522268" y="2844225"/>
            <a:ext cx="508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8973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F931ED64-B815-6D21-3F22-8D84FE51A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285" y="1952047"/>
            <a:ext cx="6229350" cy="4333875"/>
          </a:xfrm>
          <a:prstGeom prst="rect">
            <a:avLst/>
          </a:prstGeom>
        </p:spPr>
      </p:pic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21C845F6-5AD1-A25C-7B12-A9ED51B34F48}"/>
              </a:ext>
            </a:extLst>
          </p:cNvPr>
          <p:cNvCxnSpPr>
            <a:cxnSpLocks/>
          </p:cNvCxnSpPr>
          <p:nvPr/>
        </p:nvCxnSpPr>
        <p:spPr>
          <a:xfrm>
            <a:off x="6952275" y="5599889"/>
            <a:ext cx="192324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45125C98-B8DD-12A9-B5C9-41A09452F479}"/>
              </a:ext>
            </a:extLst>
          </p:cNvPr>
          <p:cNvSpPr txBox="1"/>
          <p:nvPr/>
        </p:nvSpPr>
        <p:spPr>
          <a:xfrm>
            <a:off x="8810454" y="5315193"/>
            <a:ext cx="3067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FF0000"/>
                </a:solidFill>
              </a:rPr>
              <a:t>MIR </a:t>
            </a:r>
            <a:r>
              <a:rPr lang="es-ES" sz="2400" b="1" dirty="0" err="1">
                <a:solidFill>
                  <a:srgbClr val="FF0000"/>
                </a:solidFill>
              </a:rPr>
              <a:t>is</a:t>
            </a:r>
            <a:r>
              <a:rPr lang="es-ES" sz="2400" b="1" dirty="0">
                <a:solidFill>
                  <a:srgbClr val="FF0000"/>
                </a:solidFill>
              </a:rPr>
              <a:t> </a:t>
            </a:r>
            <a:r>
              <a:rPr lang="es-ES" sz="2400" b="1" dirty="0" err="1">
                <a:solidFill>
                  <a:srgbClr val="FF0000"/>
                </a:solidFill>
              </a:rPr>
              <a:t>also</a:t>
            </a:r>
            <a:r>
              <a:rPr lang="es-ES" sz="2400" b="1" dirty="0">
                <a:solidFill>
                  <a:srgbClr val="FF0000"/>
                </a:solidFill>
              </a:rPr>
              <a:t> JA-</a:t>
            </a:r>
            <a:r>
              <a:rPr lang="es-ES" sz="2400" b="1" dirty="0" err="1">
                <a:solidFill>
                  <a:srgbClr val="FF0000"/>
                </a:solidFill>
              </a:rPr>
              <a:t>dependent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8F54E05-5550-7435-7720-FDF46C5DEF69}"/>
              </a:ext>
            </a:extLst>
          </p:cNvPr>
          <p:cNvSpPr txBox="1"/>
          <p:nvPr/>
        </p:nvSpPr>
        <p:spPr>
          <a:xfrm>
            <a:off x="9687165" y="855941"/>
            <a:ext cx="2440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tx1"/>
                </a:solidFill>
              </a:rPr>
              <a:t>Necrotrophs</a:t>
            </a:r>
            <a:endParaRPr lang="es-ES" sz="2000" b="1" dirty="0">
              <a:solidFill>
                <a:schemeClr val="tx1"/>
              </a:solidFill>
            </a:endParaRPr>
          </a:p>
          <a:p>
            <a:r>
              <a:rPr lang="es-ES" sz="2000" b="1" dirty="0" err="1">
                <a:solidFill>
                  <a:schemeClr val="tx1"/>
                </a:solidFill>
              </a:rPr>
              <a:t>Chewing</a:t>
            </a:r>
            <a:r>
              <a:rPr lang="es-ES" sz="2000" b="1" dirty="0">
                <a:solidFill>
                  <a:schemeClr val="tx1"/>
                </a:solidFill>
              </a:rPr>
              <a:t> </a:t>
            </a:r>
            <a:r>
              <a:rPr lang="es-ES" sz="2000" b="1" dirty="0" err="1">
                <a:solidFill>
                  <a:schemeClr val="tx1"/>
                </a:solidFill>
              </a:rPr>
              <a:t>insects</a:t>
            </a:r>
            <a:endParaRPr lang="es-ES" sz="2000" b="1" dirty="0">
              <a:solidFill>
                <a:schemeClr val="tx1"/>
              </a:solidFill>
            </a:endParaRPr>
          </a:p>
          <a:p>
            <a:r>
              <a:rPr lang="es-ES" sz="2000" b="1" dirty="0" err="1">
                <a:solidFill>
                  <a:schemeClr val="tx1"/>
                </a:solidFill>
              </a:rPr>
              <a:t>Wounding</a:t>
            </a:r>
            <a:endParaRPr lang="es-ES" sz="2000" b="1" dirty="0">
              <a:solidFill>
                <a:schemeClr val="tx1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45E0331-6B33-D475-9D20-DF96AA937C7F}"/>
              </a:ext>
            </a:extLst>
          </p:cNvPr>
          <p:cNvSpPr txBox="1"/>
          <p:nvPr/>
        </p:nvSpPr>
        <p:spPr>
          <a:xfrm>
            <a:off x="3380814" y="1099674"/>
            <a:ext cx="4972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tx1"/>
                </a:solidFill>
              </a:rPr>
              <a:t>Systemin</a:t>
            </a:r>
            <a:r>
              <a:rPr lang="es-ES" sz="2000" b="1" dirty="0"/>
              <a:t>: DAMP </a:t>
            </a:r>
            <a:r>
              <a:rPr lang="es-ES" sz="2000" b="1" dirty="0" err="1"/>
              <a:t>from</a:t>
            </a:r>
            <a:r>
              <a:rPr lang="es-ES" sz="2000" b="1" dirty="0"/>
              <a:t> </a:t>
            </a:r>
            <a:r>
              <a:rPr lang="es-ES" sz="2000" b="1" dirty="0" err="1"/>
              <a:t>Solanaceae</a:t>
            </a:r>
            <a:r>
              <a:rPr lang="es-ES" sz="2000" b="1" dirty="0"/>
              <a:t> </a:t>
            </a:r>
            <a:r>
              <a:rPr lang="es-ES" sz="2000" b="1" dirty="0" err="1"/>
              <a:t>family</a:t>
            </a:r>
            <a:endParaRPr lang="es-ES" sz="2000" b="1" dirty="0">
              <a:solidFill>
                <a:schemeClr val="tx1"/>
              </a:solidFill>
            </a:endParaRPr>
          </a:p>
        </p:txBody>
      </p:sp>
      <p:pic>
        <p:nvPicPr>
          <p:cNvPr id="4" name="Gráfico 3" descr="Espada contorno">
            <a:extLst>
              <a:ext uri="{FF2B5EF4-FFF2-40B4-BE49-F238E27FC236}">
                <a16:creationId xmlns:a16="http://schemas.microsoft.com/office/drawing/2014/main" id="{220EBB6A-EDF8-5E79-BADC-4A4F2D5E9A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3254" y="932108"/>
            <a:ext cx="914400" cy="9144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3AAC87D-AF50-2868-B9DB-ECCD5426C37B}"/>
              </a:ext>
            </a:extLst>
          </p:cNvPr>
          <p:cNvSpPr txBox="1"/>
          <p:nvPr/>
        </p:nvSpPr>
        <p:spPr>
          <a:xfrm>
            <a:off x="1584285" y="185747"/>
            <a:ext cx="1022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C</a:t>
            </a:r>
            <a:r>
              <a:rPr lang="en-GB" sz="2400" b="1" dirty="0">
                <a:solidFill>
                  <a:srgbClr val="002060"/>
                </a:solidFill>
              </a:rPr>
              <a:t>HAPTER 3: MIR PERCEPTION AGAINST </a:t>
            </a:r>
            <a:r>
              <a:rPr lang="en-GB" sz="2400" b="1" i="1" dirty="0">
                <a:solidFill>
                  <a:srgbClr val="002060"/>
                </a:solidFill>
              </a:rPr>
              <a:t>BOTRYTIS</a:t>
            </a:r>
            <a:r>
              <a:rPr lang="en-GB" sz="2400" b="1" dirty="0">
                <a:solidFill>
                  <a:srgbClr val="002060"/>
                </a:solidFill>
              </a:rPr>
              <a:t> IS MEDIATED BY SYTEMIN</a:t>
            </a:r>
            <a:endParaRPr lang="es-ES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552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769031A-18FC-3FFC-5EA5-554993054D55}"/>
              </a:ext>
            </a:extLst>
          </p:cNvPr>
          <p:cNvSpPr txBox="1"/>
          <p:nvPr/>
        </p:nvSpPr>
        <p:spPr>
          <a:xfrm>
            <a:off x="782320" y="1741031"/>
            <a:ext cx="1156208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/>
              <a:t>Mycorrhizal plants displayed higher basal levels of systemin compared to control plants. </a:t>
            </a:r>
          </a:p>
          <a:p>
            <a:endParaRPr lang="en-GB" sz="2400" b="1" dirty="0"/>
          </a:p>
          <a:p>
            <a:r>
              <a:rPr lang="en-GB" sz="2400" b="1" dirty="0"/>
              <a:t>A priming profile in SYR1 (systemin receptor) and PORK1 (SYR1 co-receptor) gene expression is observed. </a:t>
            </a:r>
          </a:p>
          <a:p>
            <a:endParaRPr lang="en-GB" sz="2400" b="1" dirty="0"/>
          </a:p>
          <a:p>
            <a:r>
              <a:rPr lang="en-GB" sz="2400" b="1" dirty="0"/>
              <a:t>SYR1-silenced (VIGS) mycorrhizal plants displayed higher disease symptoms, indicating that </a:t>
            </a:r>
            <a:r>
              <a:rPr lang="en-GB" sz="2400" b="1" u="sng" dirty="0">
                <a:solidFill>
                  <a:srgbClr val="FF0000"/>
                </a:solidFill>
              </a:rPr>
              <a:t>MIR is mediated by systemin</a:t>
            </a:r>
            <a:r>
              <a:rPr lang="en-GB" sz="2400" b="1" dirty="0"/>
              <a:t>.</a:t>
            </a:r>
          </a:p>
          <a:p>
            <a:endParaRPr lang="en-GB" sz="2400" b="1" dirty="0"/>
          </a:p>
          <a:p>
            <a:r>
              <a:rPr lang="en-GB" sz="2400" b="1" dirty="0"/>
              <a:t>A faster activation of MAPKs (VIGS) cascade is essential for MIR.</a:t>
            </a:r>
          </a:p>
          <a:p>
            <a:endParaRPr lang="en-GB" sz="2400" b="1" dirty="0"/>
          </a:p>
          <a:p>
            <a:r>
              <a:rPr lang="en-GB" sz="2400" b="1" dirty="0"/>
              <a:t>Priming of JA-</a:t>
            </a:r>
            <a:r>
              <a:rPr lang="en-GB" sz="2400" b="1" dirty="0" err="1"/>
              <a:t>ile</a:t>
            </a:r>
            <a:r>
              <a:rPr lang="en-GB" sz="2400" b="1" dirty="0"/>
              <a:t>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8AB2A9B-7F01-4F0C-87C9-326149867477}"/>
              </a:ext>
            </a:extLst>
          </p:cNvPr>
          <p:cNvSpPr txBox="1"/>
          <p:nvPr/>
        </p:nvSpPr>
        <p:spPr>
          <a:xfrm>
            <a:off x="1107630" y="495979"/>
            <a:ext cx="1022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C</a:t>
            </a:r>
            <a:r>
              <a:rPr lang="en-GB" sz="2400" b="1" dirty="0">
                <a:solidFill>
                  <a:srgbClr val="002060"/>
                </a:solidFill>
              </a:rPr>
              <a:t>HAPTER 3: MIR PERCEPTION AGAINST </a:t>
            </a:r>
            <a:r>
              <a:rPr lang="en-GB" sz="2400" b="1" i="1" dirty="0">
                <a:solidFill>
                  <a:srgbClr val="002060"/>
                </a:solidFill>
              </a:rPr>
              <a:t>BOTRYTIS</a:t>
            </a:r>
            <a:r>
              <a:rPr lang="en-GB" sz="2400" b="1" dirty="0">
                <a:solidFill>
                  <a:srgbClr val="002060"/>
                </a:solidFill>
              </a:rPr>
              <a:t> IS MEDIATED BY SYTEMIN</a:t>
            </a:r>
            <a:endParaRPr lang="es-ES" sz="24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4DDC35F-4CB2-FC14-E2C7-2C9C1A21D043}"/>
              </a:ext>
            </a:extLst>
          </p:cNvPr>
          <p:cNvSpPr txBox="1"/>
          <p:nvPr/>
        </p:nvSpPr>
        <p:spPr>
          <a:xfrm>
            <a:off x="1076527" y="2283489"/>
            <a:ext cx="102432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                                                     AIM OF THIS STUDY</a:t>
            </a:r>
          </a:p>
          <a:p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s-ES" sz="2400" b="1" dirty="0" err="1">
                <a:solidFill>
                  <a:srgbClr val="002060"/>
                </a:solidFill>
              </a:rPr>
              <a:t>Find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connections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between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different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omic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levels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to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understand</a:t>
            </a:r>
            <a:r>
              <a:rPr lang="es-ES" sz="2400" b="1" dirty="0">
                <a:solidFill>
                  <a:srgbClr val="002060"/>
                </a:solidFill>
              </a:rPr>
              <a:t> and </a:t>
            </a:r>
            <a:r>
              <a:rPr lang="es-ES" sz="2400" b="1" dirty="0" err="1">
                <a:solidFill>
                  <a:srgbClr val="002060"/>
                </a:solidFill>
              </a:rPr>
              <a:t>explain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why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mycorrizhal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plants</a:t>
            </a:r>
            <a:r>
              <a:rPr lang="es-ES" sz="2400" b="1" dirty="0">
                <a:solidFill>
                  <a:srgbClr val="002060"/>
                </a:solidFill>
              </a:rPr>
              <a:t> are more </a:t>
            </a:r>
            <a:r>
              <a:rPr lang="es-ES" sz="2400" b="1" dirty="0" err="1">
                <a:solidFill>
                  <a:srgbClr val="002060"/>
                </a:solidFill>
              </a:rPr>
              <a:t>resistant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to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i="1" dirty="0" err="1">
                <a:solidFill>
                  <a:srgbClr val="002060"/>
                </a:solidFill>
              </a:rPr>
              <a:t>Botrytis</a:t>
            </a:r>
            <a:r>
              <a:rPr lang="es-ES" sz="2400" b="1" i="1" dirty="0">
                <a:solidFill>
                  <a:srgbClr val="002060"/>
                </a:solidFill>
              </a:rPr>
              <a:t> </a:t>
            </a:r>
            <a:r>
              <a:rPr lang="es-ES" sz="2400" b="1" i="1" dirty="0" err="1">
                <a:solidFill>
                  <a:srgbClr val="002060"/>
                </a:solidFill>
              </a:rPr>
              <a:t>cinerea</a:t>
            </a:r>
            <a:r>
              <a:rPr lang="es-ES" sz="2400" b="1" i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infection</a:t>
            </a:r>
            <a:endParaRPr lang="es-ES" sz="2400" b="1" dirty="0">
              <a:solidFill>
                <a:srgbClr val="002060"/>
              </a:solidFill>
            </a:endParaRPr>
          </a:p>
          <a:p>
            <a:endParaRPr lang="es-ES" sz="2400" b="1" dirty="0">
              <a:solidFill>
                <a:srgbClr val="00206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02DCC89-977F-CBA8-8955-AE7E501F435B}"/>
              </a:ext>
            </a:extLst>
          </p:cNvPr>
          <p:cNvSpPr txBox="1"/>
          <p:nvPr/>
        </p:nvSpPr>
        <p:spPr>
          <a:xfrm>
            <a:off x="1241898" y="1395473"/>
            <a:ext cx="9912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002060"/>
                </a:solidFill>
              </a:rPr>
              <a:t>CHAPTER 4: MIR MECHANISMS AGAINST B. CINEREA IN TOMATO PLANTS</a:t>
            </a:r>
            <a:endParaRPr lang="en-GB" sz="2400" b="1" dirty="0">
              <a:solidFill>
                <a:srgbClr val="00206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670D4C9-90F2-A8D5-9897-0C746766702D}"/>
              </a:ext>
            </a:extLst>
          </p:cNvPr>
          <p:cNvSpPr txBox="1"/>
          <p:nvPr/>
        </p:nvSpPr>
        <p:spPr>
          <a:xfrm>
            <a:off x="1241898" y="507458"/>
            <a:ext cx="9912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STAY IN LJUBLJANA</a:t>
            </a:r>
            <a:endParaRPr lang="en-GB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938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226B707-74C5-61FB-282F-F4EAC789A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252" y="231650"/>
            <a:ext cx="721176" cy="41392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DAE8308-178F-C53E-E78C-6E0534457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364" y="231649"/>
            <a:ext cx="721176" cy="413927"/>
          </a:xfrm>
          <a:prstGeom prst="rect">
            <a:avLst/>
          </a:prstGeom>
        </p:spPr>
      </p:pic>
      <p:pic>
        <p:nvPicPr>
          <p:cNvPr id="142" name="Imagen 141">
            <a:extLst>
              <a:ext uri="{FF2B5EF4-FFF2-40B4-BE49-F238E27FC236}">
                <a16:creationId xmlns:a16="http://schemas.microsoft.com/office/drawing/2014/main" id="{3EC4F48A-3DB9-9086-B04B-4A3479AAE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505" y="2314868"/>
            <a:ext cx="1896825" cy="2317576"/>
          </a:xfrm>
          <a:prstGeom prst="rect">
            <a:avLst/>
          </a:prstGeom>
        </p:spPr>
      </p:pic>
      <p:sp>
        <p:nvSpPr>
          <p:cNvPr id="143" name="Flecha: a la derecha 142">
            <a:extLst>
              <a:ext uri="{FF2B5EF4-FFF2-40B4-BE49-F238E27FC236}">
                <a16:creationId xmlns:a16="http://schemas.microsoft.com/office/drawing/2014/main" id="{FC781079-589E-EE13-656E-D26A7CD5270E}"/>
              </a:ext>
            </a:extLst>
          </p:cNvPr>
          <p:cNvSpPr/>
          <p:nvPr/>
        </p:nvSpPr>
        <p:spPr>
          <a:xfrm>
            <a:off x="2637692" y="3304548"/>
            <a:ext cx="1594474" cy="40011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8" name="Imagen 147">
            <a:extLst>
              <a:ext uri="{FF2B5EF4-FFF2-40B4-BE49-F238E27FC236}">
                <a16:creationId xmlns:a16="http://schemas.microsoft.com/office/drawing/2014/main" id="{C23E2516-F1F8-3CD9-B340-7FE54CA2A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847" y="2295000"/>
            <a:ext cx="1892630" cy="2144982"/>
          </a:xfrm>
          <a:prstGeom prst="rect">
            <a:avLst/>
          </a:prstGeom>
        </p:spPr>
      </p:pic>
      <p:sp>
        <p:nvSpPr>
          <p:cNvPr id="149" name="CuadroTexto 148">
            <a:extLst>
              <a:ext uri="{FF2B5EF4-FFF2-40B4-BE49-F238E27FC236}">
                <a16:creationId xmlns:a16="http://schemas.microsoft.com/office/drawing/2014/main" id="{4E9B45EF-B4EB-73DD-15AB-D9D93472D4DB}"/>
              </a:ext>
            </a:extLst>
          </p:cNvPr>
          <p:cNvSpPr txBox="1"/>
          <p:nvPr/>
        </p:nvSpPr>
        <p:spPr>
          <a:xfrm>
            <a:off x="5863247" y="2140696"/>
            <a:ext cx="42472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/>
              <a:t>Functional</a:t>
            </a:r>
            <a:r>
              <a:rPr lang="es-ES" sz="2000" b="1" dirty="0"/>
              <a:t> </a:t>
            </a:r>
            <a:r>
              <a:rPr lang="es-ES" sz="2000" b="1" dirty="0" err="1"/>
              <a:t>symbiosis</a:t>
            </a:r>
            <a:r>
              <a:rPr lang="es-ES" sz="2000" b="1" dirty="0"/>
              <a:t> in 4-5 </a:t>
            </a:r>
            <a:r>
              <a:rPr lang="es-ES" sz="2000" b="1" dirty="0" err="1"/>
              <a:t>weeks</a:t>
            </a:r>
            <a:endParaRPr lang="es-ES" sz="2000" b="1" dirty="0"/>
          </a:p>
          <a:p>
            <a:endParaRPr lang="es-ES" sz="2000" b="1" dirty="0"/>
          </a:p>
          <a:p>
            <a:endParaRPr lang="es-ES" sz="2000" b="1" dirty="0"/>
          </a:p>
          <a:p>
            <a:endParaRPr lang="es-ES" sz="2000" b="1" dirty="0"/>
          </a:p>
          <a:p>
            <a:r>
              <a:rPr lang="es-ES" sz="2000" b="1" dirty="0"/>
              <a:t> </a:t>
            </a:r>
          </a:p>
        </p:txBody>
      </p:sp>
      <p:sp>
        <p:nvSpPr>
          <p:cNvPr id="150" name="Flecha: a la derecha 149">
            <a:extLst>
              <a:ext uri="{FF2B5EF4-FFF2-40B4-BE49-F238E27FC236}">
                <a16:creationId xmlns:a16="http://schemas.microsoft.com/office/drawing/2014/main" id="{A53412EC-E059-0E6F-3722-E1C7CE00D9E5}"/>
              </a:ext>
            </a:extLst>
          </p:cNvPr>
          <p:cNvSpPr/>
          <p:nvPr/>
        </p:nvSpPr>
        <p:spPr>
          <a:xfrm>
            <a:off x="6340330" y="3100647"/>
            <a:ext cx="2695532" cy="40011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6" name="Imagen 155">
            <a:extLst>
              <a:ext uri="{FF2B5EF4-FFF2-40B4-BE49-F238E27FC236}">
                <a16:creationId xmlns:a16="http://schemas.microsoft.com/office/drawing/2014/main" id="{EDCF5642-4426-5FA8-0E45-86A5074F20BE}"/>
              </a:ext>
            </a:extLst>
          </p:cNvPr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4" t="713" r="10410" b="15388"/>
          <a:stretch/>
        </p:blipFill>
        <p:spPr>
          <a:xfrm rot="5400000">
            <a:off x="3045331" y="3667054"/>
            <a:ext cx="721170" cy="820126"/>
          </a:xfrm>
          <a:prstGeom prst="ellipse">
            <a:avLst/>
          </a:prstGeom>
          <a:ln w="3175" cap="rnd">
            <a:solidFill>
              <a:srgbClr val="0070C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9" name="CuadroTexto 158">
            <a:extLst>
              <a:ext uri="{FF2B5EF4-FFF2-40B4-BE49-F238E27FC236}">
                <a16:creationId xmlns:a16="http://schemas.microsoft.com/office/drawing/2014/main" id="{36FC4C8F-D573-42F6-EFC5-C8DADEDD2556}"/>
              </a:ext>
            </a:extLst>
          </p:cNvPr>
          <p:cNvSpPr txBox="1"/>
          <p:nvPr/>
        </p:nvSpPr>
        <p:spPr>
          <a:xfrm>
            <a:off x="723645" y="4180696"/>
            <a:ext cx="2154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10 </a:t>
            </a:r>
            <a:r>
              <a:rPr lang="es-ES" sz="2000" b="1" dirty="0" err="1"/>
              <a:t>days-old</a:t>
            </a:r>
            <a:r>
              <a:rPr lang="es-ES" sz="2000" b="1" dirty="0"/>
              <a:t> </a:t>
            </a:r>
            <a:r>
              <a:rPr lang="es-ES" sz="2000" b="1" dirty="0" err="1"/>
              <a:t>plants</a:t>
            </a:r>
            <a:endParaRPr lang="es-ES" sz="2000" b="1" dirty="0"/>
          </a:p>
        </p:txBody>
      </p:sp>
      <p:sp>
        <p:nvSpPr>
          <p:cNvPr id="160" name="CuadroTexto 159">
            <a:extLst>
              <a:ext uri="{FF2B5EF4-FFF2-40B4-BE49-F238E27FC236}">
                <a16:creationId xmlns:a16="http://schemas.microsoft.com/office/drawing/2014/main" id="{4A27B235-58F6-4E4B-F124-A1F8E04684C6}"/>
              </a:ext>
            </a:extLst>
          </p:cNvPr>
          <p:cNvSpPr txBox="1"/>
          <p:nvPr/>
        </p:nvSpPr>
        <p:spPr>
          <a:xfrm>
            <a:off x="2496922" y="2836410"/>
            <a:ext cx="2296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AMF </a:t>
            </a:r>
            <a:r>
              <a:rPr lang="es-ES" sz="2000" b="1" dirty="0" err="1"/>
              <a:t>inoculation</a:t>
            </a:r>
            <a:endParaRPr lang="es-ES" sz="2000" b="1" dirty="0"/>
          </a:p>
        </p:txBody>
      </p:sp>
      <p:pic>
        <p:nvPicPr>
          <p:cNvPr id="163" name="Imagen 162">
            <a:extLst>
              <a:ext uri="{FF2B5EF4-FFF2-40B4-BE49-F238E27FC236}">
                <a16:creationId xmlns:a16="http://schemas.microsoft.com/office/drawing/2014/main" id="{A80302A6-0F70-939A-6AC2-B8798526F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859" y="2580644"/>
            <a:ext cx="1564989" cy="1912133"/>
          </a:xfrm>
          <a:prstGeom prst="rect">
            <a:avLst/>
          </a:prstGeom>
        </p:spPr>
      </p:pic>
      <p:pic>
        <p:nvPicPr>
          <p:cNvPr id="166" name="Imagen 165">
            <a:extLst>
              <a:ext uri="{FF2B5EF4-FFF2-40B4-BE49-F238E27FC236}">
                <a16:creationId xmlns:a16="http://schemas.microsoft.com/office/drawing/2014/main" id="{6E5ECFB5-5C70-4D1A-981E-94B786DD73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0019" y="1669209"/>
            <a:ext cx="1295400" cy="942975"/>
          </a:xfrm>
          <a:prstGeom prst="rect">
            <a:avLst/>
          </a:prstGeom>
        </p:spPr>
      </p:pic>
      <p:sp>
        <p:nvSpPr>
          <p:cNvPr id="167" name="CuadroTexto 166">
            <a:extLst>
              <a:ext uri="{FF2B5EF4-FFF2-40B4-BE49-F238E27FC236}">
                <a16:creationId xmlns:a16="http://schemas.microsoft.com/office/drawing/2014/main" id="{F2D56452-DD5F-79E4-3BB9-6C603F8167F6}"/>
              </a:ext>
            </a:extLst>
          </p:cNvPr>
          <p:cNvSpPr txBox="1"/>
          <p:nvPr/>
        </p:nvSpPr>
        <p:spPr>
          <a:xfrm>
            <a:off x="9639677" y="826553"/>
            <a:ext cx="22960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i="1" dirty="0" err="1"/>
              <a:t>B.cinerea</a:t>
            </a:r>
            <a:r>
              <a:rPr lang="es-ES" sz="2000" b="1" i="1" dirty="0"/>
              <a:t> </a:t>
            </a:r>
            <a:r>
              <a:rPr lang="es-ES" sz="2000" b="1" dirty="0" err="1"/>
              <a:t>infection</a:t>
            </a:r>
            <a:r>
              <a:rPr lang="es-ES" sz="2000" b="1" dirty="0"/>
              <a:t> in 3rd and 4th </a:t>
            </a:r>
            <a:r>
              <a:rPr lang="es-ES" sz="2000" b="1" dirty="0" err="1"/>
              <a:t>leaves</a:t>
            </a:r>
            <a:r>
              <a:rPr lang="es-ES" sz="2000" b="1" dirty="0"/>
              <a:t> </a:t>
            </a:r>
            <a:r>
              <a:rPr lang="es-ES" sz="2000" b="1" dirty="0" err="1"/>
              <a:t>by</a:t>
            </a:r>
            <a:r>
              <a:rPr lang="es-ES" sz="2000" b="1" dirty="0"/>
              <a:t> spray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6A56172-DD8C-3EB0-2261-FBC05F0FEE55}"/>
              </a:ext>
            </a:extLst>
          </p:cNvPr>
          <p:cNvSpPr txBox="1"/>
          <p:nvPr/>
        </p:nvSpPr>
        <p:spPr>
          <a:xfrm>
            <a:off x="2496922" y="4664681"/>
            <a:ext cx="2415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i="1" dirty="0" err="1"/>
              <a:t>Rhizophagus</a:t>
            </a:r>
            <a:r>
              <a:rPr lang="es-ES" sz="1600" b="1" i="1" dirty="0"/>
              <a:t> </a:t>
            </a:r>
            <a:r>
              <a:rPr lang="es-ES" sz="1600" b="1" i="1" dirty="0" err="1"/>
              <a:t>irregularis</a:t>
            </a:r>
            <a:endParaRPr lang="es-ES" sz="1600" b="1" i="1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221CDBE-0759-8AF1-24CC-F226FFFB660F}"/>
              </a:ext>
            </a:extLst>
          </p:cNvPr>
          <p:cNvSpPr txBox="1"/>
          <p:nvPr/>
        </p:nvSpPr>
        <p:spPr>
          <a:xfrm>
            <a:off x="8206550" y="6031447"/>
            <a:ext cx="456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/>
              <a:t>Sampling</a:t>
            </a:r>
            <a:r>
              <a:rPr lang="es-ES" sz="2400" b="1" dirty="0"/>
              <a:t> 3rd and 4th </a:t>
            </a:r>
            <a:r>
              <a:rPr lang="es-ES" sz="2400" b="1" dirty="0" err="1"/>
              <a:t>leaves</a:t>
            </a:r>
            <a:endParaRPr lang="es-ES" sz="2400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D2C7E12-969B-C6EF-7661-2944D7CC03EC}"/>
              </a:ext>
            </a:extLst>
          </p:cNvPr>
          <p:cNvSpPr txBox="1"/>
          <p:nvPr/>
        </p:nvSpPr>
        <p:spPr>
          <a:xfrm>
            <a:off x="1633023" y="5180400"/>
            <a:ext cx="5885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u="sng" dirty="0"/>
              <a:t>BENEFICIAL ARBUSCULAR MYCORRHIZAL FUNGI</a:t>
            </a:r>
            <a:endParaRPr lang="en-GB" sz="1600" b="1" u="sng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7A8AEF0-92A7-2DC0-73CA-1486D532D22D}"/>
              </a:ext>
            </a:extLst>
          </p:cNvPr>
          <p:cNvSpPr txBox="1"/>
          <p:nvPr/>
        </p:nvSpPr>
        <p:spPr>
          <a:xfrm>
            <a:off x="9570594" y="492505"/>
            <a:ext cx="293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NECROTROPHIC FUNGI</a:t>
            </a:r>
            <a:endParaRPr lang="en-GB" b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3AB53C0-802B-455B-DF57-866AF54F530D}"/>
              </a:ext>
            </a:extLst>
          </p:cNvPr>
          <p:cNvSpPr txBox="1"/>
          <p:nvPr/>
        </p:nvSpPr>
        <p:spPr>
          <a:xfrm>
            <a:off x="1002546" y="1842216"/>
            <a:ext cx="2154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/>
              <a:t>Castlemart</a:t>
            </a:r>
            <a:endParaRPr lang="es-ES" sz="2000" b="1" dirty="0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B43776C1-72C1-AD2C-C14E-D5B34B5CE944}"/>
              </a:ext>
            </a:extLst>
          </p:cNvPr>
          <p:cNvSpPr/>
          <p:nvPr/>
        </p:nvSpPr>
        <p:spPr>
          <a:xfrm rot="5400000">
            <a:off x="9660423" y="5047575"/>
            <a:ext cx="1193858" cy="26565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D4A79CE-6186-8DCD-0B69-EAAAEB2D09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84714" y="4481954"/>
            <a:ext cx="716659" cy="149749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AB42F49-1F77-B6D6-63C5-6A469A9DB118}"/>
              </a:ext>
            </a:extLst>
          </p:cNvPr>
          <p:cNvSpPr txBox="1"/>
          <p:nvPr/>
        </p:nvSpPr>
        <p:spPr>
          <a:xfrm>
            <a:off x="4076341" y="228716"/>
            <a:ext cx="3621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002060"/>
                </a:solidFill>
              </a:rPr>
              <a:t>EXPERIMENTAL DESIGN</a:t>
            </a:r>
            <a:endParaRPr lang="en-GB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394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54C410B-8E61-0893-C7AB-0C51616F6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592" y="3425047"/>
            <a:ext cx="2462039" cy="281308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98F4C6F-C31D-A604-2943-72197A806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73" y="399730"/>
            <a:ext cx="1736529" cy="2453562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79EB8067-F0C6-F5CB-3146-DC26876738FC}"/>
              </a:ext>
            </a:extLst>
          </p:cNvPr>
          <p:cNvGrpSpPr/>
          <p:nvPr/>
        </p:nvGrpSpPr>
        <p:grpSpPr>
          <a:xfrm>
            <a:off x="2902202" y="308786"/>
            <a:ext cx="2686817" cy="2580299"/>
            <a:chOff x="8443488" y="358731"/>
            <a:chExt cx="2782939" cy="3070269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E8098ED9-939A-78C1-542E-E7E2BEB52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3488" y="592195"/>
              <a:ext cx="1798655" cy="2836805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337F086A-FE4C-C737-D9F8-06F602D2F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92927" y="358731"/>
              <a:ext cx="1333500" cy="1104900"/>
            </a:xfrm>
            <a:prstGeom prst="rect">
              <a:avLst/>
            </a:prstGeom>
          </p:spPr>
        </p:pic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DA8747BE-843B-0379-A2FE-F8225762E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929" y="3612167"/>
            <a:ext cx="1628704" cy="2607013"/>
          </a:xfrm>
          <a:prstGeom prst="rect">
            <a:avLst/>
          </a:prstGeom>
        </p:spPr>
      </p:pic>
      <p:sp>
        <p:nvSpPr>
          <p:cNvPr id="12" name="Google Shape;174;p2">
            <a:extLst>
              <a:ext uri="{FF2B5EF4-FFF2-40B4-BE49-F238E27FC236}">
                <a16:creationId xmlns:a16="http://schemas.microsoft.com/office/drawing/2014/main" id="{516DF35A-32F1-6855-1A2B-FAD487A0E0C5}"/>
              </a:ext>
            </a:extLst>
          </p:cNvPr>
          <p:cNvSpPr txBox="1"/>
          <p:nvPr/>
        </p:nvSpPr>
        <p:spPr>
          <a:xfrm>
            <a:off x="1691281" y="11136"/>
            <a:ext cx="4050539" cy="46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4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treatments</a:t>
            </a:r>
            <a:endParaRPr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Google Shape;174;p2">
            <a:extLst>
              <a:ext uri="{FF2B5EF4-FFF2-40B4-BE49-F238E27FC236}">
                <a16:creationId xmlns:a16="http://schemas.microsoft.com/office/drawing/2014/main" id="{F8D0CD99-FC51-0179-A1D6-4008FE304EAA}"/>
              </a:ext>
            </a:extLst>
          </p:cNvPr>
          <p:cNvSpPr txBox="1"/>
          <p:nvPr/>
        </p:nvSpPr>
        <p:spPr>
          <a:xfrm>
            <a:off x="-509815" y="2718567"/>
            <a:ext cx="405053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Control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plant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(NM)</a:t>
            </a:r>
            <a:endParaRPr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Google Shape;174;p2">
            <a:extLst>
              <a:ext uri="{FF2B5EF4-FFF2-40B4-BE49-F238E27FC236}">
                <a16:creationId xmlns:a16="http://schemas.microsoft.com/office/drawing/2014/main" id="{6F5E14D3-E056-64B5-483B-924C3DFFE8C0}"/>
              </a:ext>
            </a:extLst>
          </p:cNvPr>
          <p:cNvSpPr txBox="1"/>
          <p:nvPr/>
        </p:nvSpPr>
        <p:spPr>
          <a:xfrm>
            <a:off x="2534758" y="2718567"/>
            <a:ext cx="268681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Control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infected</a:t>
            </a:r>
            <a:endParaRPr lang="es-ES" sz="2000" b="1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(NM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inf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)</a:t>
            </a:r>
            <a:endParaRPr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Google Shape;174;p2">
            <a:extLst>
              <a:ext uri="{FF2B5EF4-FFF2-40B4-BE49-F238E27FC236}">
                <a16:creationId xmlns:a16="http://schemas.microsoft.com/office/drawing/2014/main" id="{4E56344D-A318-D192-FA5C-3E61B8D0B1A1}"/>
              </a:ext>
            </a:extLst>
          </p:cNvPr>
          <p:cNvSpPr txBox="1"/>
          <p:nvPr/>
        </p:nvSpPr>
        <p:spPr>
          <a:xfrm>
            <a:off x="-444453" y="6051011"/>
            <a:ext cx="405053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Mycorrhizal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plant</a:t>
            </a:r>
            <a:endParaRPr lang="es-ES" sz="2000" b="1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(AM)</a:t>
            </a:r>
            <a:endParaRPr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Google Shape;174;p2">
            <a:extLst>
              <a:ext uri="{FF2B5EF4-FFF2-40B4-BE49-F238E27FC236}">
                <a16:creationId xmlns:a16="http://schemas.microsoft.com/office/drawing/2014/main" id="{17A5806A-6F0B-066C-F55F-94C565599BF0}"/>
              </a:ext>
            </a:extLst>
          </p:cNvPr>
          <p:cNvSpPr txBox="1"/>
          <p:nvPr/>
        </p:nvSpPr>
        <p:spPr>
          <a:xfrm>
            <a:off x="2046565" y="6051011"/>
            <a:ext cx="405053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Mycorrhizal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infected</a:t>
            </a:r>
            <a:endParaRPr lang="es-ES" sz="2000" b="1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(AM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inf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)</a:t>
            </a:r>
            <a:endParaRPr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Google Shape;174;p2">
            <a:extLst>
              <a:ext uri="{FF2B5EF4-FFF2-40B4-BE49-F238E27FC236}">
                <a16:creationId xmlns:a16="http://schemas.microsoft.com/office/drawing/2014/main" id="{3B77CE9F-BDB2-16D8-112D-1B35EC8CEA39}"/>
              </a:ext>
            </a:extLst>
          </p:cNvPr>
          <p:cNvSpPr txBox="1"/>
          <p:nvPr/>
        </p:nvSpPr>
        <p:spPr>
          <a:xfrm>
            <a:off x="7839393" y="1128316"/>
            <a:ext cx="4050539" cy="46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Contrasts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omics</a:t>
            </a:r>
            <a:endParaRPr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18" name="Tabla 3">
            <a:extLst>
              <a:ext uri="{FF2B5EF4-FFF2-40B4-BE49-F238E27FC236}">
                <a16:creationId xmlns:a16="http://schemas.microsoft.com/office/drawing/2014/main" id="{5C97C2CC-2570-4EC2-8EEB-431F740DE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631210"/>
              </p:ext>
            </p:extLst>
          </p:nvPr>
        </p:nvGraphicFramePr>
        <p:xfrm>
          <a:off x="7269668" y="1809344"/>
          <a:ext cx="3998725" cy="271595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998725">
                  <a:extLst>
                    <a:ext uri="{9D8B030D-6E8A-4147-A177-3AD203B41FA5}">
                      <a16:colId xmlns:a16="http://schemas.microsoft.com/office/drawing/2014/main" val="3118008396"/>
                    </a:ext>
                  </a:extLst>
                </a:gridCol>
              </a:tblGrid>
              <a:tr h="453695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/>
                        <a:t>Contrast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267360"/>
                  </a:ext>
                </a:extLst>
              </a:tr>
              <a:tr h="453695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AM </a:t>
                      </a:r>
                      <a:r>
                        <a:rPr lang="es-ES" b="1" dirty="0" err="1"/>
                        <a:t>inf</a:t>
                      </a:r>
                      <a:r>
                        <a:rPr lang="es-ES" b="1" dirty="0"/>
                        <a:t>/AM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923644"/>
                  </a:ext>
                </a:extLst>
              </a:tr>
              <a:tr h="453695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AM/NM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483295"/>
                  </a:ext>
                </a:extLst>
              </a:tr>
              <a:tr h="453695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AM </a:t>
                      </a:r>
                      <a:r>
                        <a:rPr lang="es-ES" b="1" dirty="0" err="1"/>
                        <a:t>inf</a:t>
                      </a:r>
                      <a:r>
                        <a:rPr lang="es-ES" b="1" dirty="0"/>
                        <a:t>/NM </a:t>
                      </a:r>
                      <a:r>
                        <a:rPr lang="es-ES" b="1" dirty="0" err="1"/>
                        <a:t>inf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927481"/>
                  </a:ext>
                </a:extLst>
              </a:tr>
              <a:tr h="453695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AM </a:t>
                      </a:r>
                      <a:r>
                        <a:rPr lang="es-ES" b="1" dirty="0" err="1"/>
                        <a:t>inf</a:t>
                      </a:r>
                      <a:r>
                        <a:rPr lang="es-ES" b="1" dirty="0"/>
                        <a:t>/NM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085263"/>
                  </a:ext>
                </a:extLst>
              </a:tr>
              <a:tr h="447480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NM </a:t>
                      </a:r>
                      <a:r>
                        <a:rPr lang="es-ES" b="1" dirty="0" err="1"/>
                        <a:t>inf</a:t>
                      </a:r>
                      <a:r>
                        <a:rPr lang="es-ES" b="1" dirty="0"/>
                        <a:t>/NM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436635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E323C9A2-7863-6923-4EE4-28D14D4A30CD}"/>
              </a:ext>
            </a:extLst>
          </p:cNvPr>
          <p:cNvSpPr/>
          <p:nvPr/>
        </p:nvSpPr>
        <p:spPr>
          <a:xfrm>
            <a:off x="8336604" y="3171217"/>
            <a:ext cx="2052536" cy="44095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C5E7001-3C36-04BD-080E-0377113C9431}"/>
              </a:ext>
            </a:extLst>
          </p:cNvPr>
          <p:cNvSpPr/>
          <p:nvPr/>
        </p:nvSpPr>
        <p:spPr>
          <a:xfrm>
            <a:off x="8336604" y="2258085"/>
            <a:ext cx="2052536" cy="44095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F7EF2722-FE94-C15B-BD4B-B43099848D8A}"/>
              </a:ext>
            </a:extLst>
          </p:cNvPr>
          <p:cNvCxnSpPr>
            <a:cxnSpLocks/>
          </p:cNvCxnSpPr>
          <p:nvPr/>
        </p:nvCxnSpPr>
        <p:spPr>
          <a:xfrm>
            <a:off x="9277328" y="4831589"/>
            <a:ext cx="0" cy="564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CDCABAC-D628-E539-5E6C-585819B63118}"/>
              </a:ext>
            </a:extLst>
          </p:cNvPr>
          <p:cNvSpPr txBox="1"/>
          <p:nvPr/>
        </p:nvSpPr>
        <p:spPr>
          <a:xfrm>
            <a:off x="7774752" y="5389271"/>
            <a:ext cx="3176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These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2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contrasts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could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explain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enhanced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resistance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!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D74939C-5FB4-A202-E5A0-D817A2A96CF2}"/>
              </a:ext>
            </a:extLst>
          </p:cNvPr>
          <p:cNvSpPr/>
          <p:nvPr/>
        </p:nvSpPr>
        <p:spPr>
          <a:xfrm>
            <a:off x="8336604" y="2731683"/>
            <a:ext cx="2052536" cy="440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92D050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F17A2321-ED1B-4004-0D43-80215B0BD9AE}"/>
              </a:ext>
            </a:extLst>
          </p:cNvPr>
          <p:cNvSpPr txBox="1"/>
          <p:nvPr/>
        </p:nvSpPr>
        <p:spPr>
          <a:xfrm>
            <a:off x="4781264" y="2610731"/>
            <a:ext cx="31762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FF0000"/>
                </a:solidFill>
              </a:rPr>
              <a:t>AM </a:t>
            </a:r>
            <a:r>
              <a:rPr lang="es-ES" sz="2000" b="1" dirty="0" err="1">
                <a:solidFill>
                  <a:srgbClr val="FF0000"/>
                </a:solidFill>
              </a:rPr>
              <a:t>plants</a:t>
            </a:r>
            <a:r>
              <a:rPr lang="es-ES" sz="2000" b="1" dirty="0">
                <a:solidFill>
                  <a:srgbClr val="FF0000"/>
                </a:solidFill>
              </a:rPr>
              <a:t>  prepare </a:t>
            </a:r>
            <a:r>
              <a:rPr lang="es-ES" sz="2000" b="1" dirty="0" err="1">
                <a:solidFill>
                  <a:srgbClr val="FF0000"/>
                </a:solidFill>
              </a:rPr>
              <a:t>for</a:t>
            </a:r>
            <a:r>
              <a:rPr lang="es-ES" sz="2000" b="1" dirty="0">
                <a:solidFill>
                  <a:srgbClr val="FF0000"/>
                </a:solidFill>
              </a:rPr>
              <a:t> </a:t>
            </a:r>
            <a:r>
              <a:rPr lang="es-ES" sz="2000" b="1" dirty="0" err="1">
                <a:solidFill>
                  <a:srgbClr val="FF0000"/>
                </a:solidFill>
              </a:rPr>
              <a:t>futher</a:t>
            </a:r>
            <a:r>
              <a:rPr lang="es-ES" sz="2000" b="1" dirty="0">
                <a:solidFill>
                  <a:srgbClr val="FF0000"/>
                </a:solidFill>
              </a:rPr>
              <a:t> </a:t>
            </a:r>
            <a:r>
              <a:rPr lang="es-ES" sz="2000" b="1" dirty="0" err="1">
                <a:solidFill>
                  <a:srgbClr val="FF0000"/>
                </a:solidFill>
              </a:rPr>
              <a:t>attacks</a:t>
            </a:r>
            <a:endParaRPr lang="es-ES" sz="2000" b="1" dirty="0">
              <a:solidFill>
                <a:srgbClr val="FF0000"/>
              </a:solidFill>
            </a:endParaRP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614BE56E-9DED-185E-4053-CAACE2EFED42}"/>
              </a:ext>
            </a:extLst>
          </p:cNvPr>
          <p:cNvCxnSpPr>
            <a:cxnSpLocks/>
          </p:cNvCxnSpPr>
          <p:nvPr/>
        </p:nvCxnSpPr>
        <p:spPr>
          <a:xfrm flipH="1">
            <a:off x="7684851" y="2950878"/>
            <a:ext cx="869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846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56F4C2B8-16E5-EA49-183D-43D283C754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876730"/>
              </p:ext>
            </p:extLst>
          </p:nvPr>
        </p:nvGraphicFramePr>
        <p:xfrm>
          <a:off x="2032000" y="719666"/>
          <a:ext cx="81279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11800839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6584355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39655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Analysis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24 </a:t>
                      </a:r>
                      <a:r>
                        <a:rPr lang="es-ES" dirty="0" err="1"/>
                        <a:t>hpi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 48 </a:t>
                      </a:r>
                      <a:r>
                        <a:rPr lang="es-ES" dirty="0" err="1"/>
                        <a:t>hpi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267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RNA-</a:t>
                      </a:r>
                      <a:r>
                        <a:rPr lang="es-ES" dirty="0" err="1"/>
                        <a:t>seq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923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Proteome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483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Phosphoproteome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92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Enzymome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085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Metabolome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436635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F1B77C7F-FB91-F936-7C82-6349CED57337}"/>
              </a:ext>
            </a:extLst>
          </p:cNvPr>
          <p:cNvSpPr txBox="1"/>
          <p:nvPr/>
        </p:nvSpPr>
        <p:spPr>
          <a:xfrm>
            <a:off x="6449438" y="311445"/>
            <a:ext cx="2393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Hours</a:t>
            </a:r>
            <a:r>
              <a:rPr lang="es-ES" b="1" dirty="0"/>
              <a:t> post </a:t>
            </a:r>
            <a:r>
              <a:rPr lang="es-ES" b="1" dirty="0" err="1"/>
              <a:t>infection</a:t>
            </a:r>
            <a:endParaRPr lang="en-GB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8B6AAE0-BCE2-AF67-61F8-A0B0A654FD99}"/>
              </a:ext>
            </a:extLst>
          </p:cNvPr>
          <p:cNvSpPr txBox="1"/>
          <p:nvPr/>
        </p:nvSpPr>
        <p:spPr>
          <a:xfrm>
            <a:off x="5859293" y="3059668"/>
            <a:ext cx="5687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We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chose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24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hpi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for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further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analyses</a:t>
            </a:r>
            <a:endParaRPr lang="en-GB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04481DF-3162-40BD-4007-CC7BC297777A}"/>
              </a:ext>
            </a:extLst>
          </p:cNvPr>
          <p:cNvSpPr/>
          <p:nvPr/>
        </p:nvSpPr>
        <p:spPr>
          <a:xfrm>
            <a:off x="5859293" y="1128409"/>
            <a:ext cx="502596" cy="18162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8" name="Tabla 3">
            <a:extLst>
              <a:ext uri="{FF2B5EF4-FFF2-40B4-BE49-F238E27FC236}">
                <a16:creationId xmlns:a16="http://schemas.microsoft.com/office/drawing/2014/main" id="{6B423D4F-026F-1356-8C75-BA3C12109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852735"/>
              </p:ext>
            </p:extLst>
          </p:nvPr>
        </p:nvGraphicFramePr>
        <p:xfrm>
          <a:off x="3316050" y="3913295"/>
          <a:ext cx="5418666" cy="2219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11800839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65843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Analysis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   </a:t>
                      </a:r>
                      <a:r>
                        <a:rPr lang="es-ES" dirty="0" err="1"/>
                        <a:t>Nº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replicates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267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RNA-</a:t>
                      </a:r>
                      <a:r>
                        <a:rPr lang="es-ES" dirty="0" err="1"/>
                        <a:t>seq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923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Proteome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483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Phosphoproteome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 (AM </a:t>
                      </a:r>
                      <a:r>
                        <a:rPr lang="es-ES" dirty="0" err="1"/>
                        <a:t>only</a:t>
                      </a:r>
                      <a:r>
                        <a:rPr lang="es-ES" dirty="0"/>
                        <a:t> 3)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92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Enzymome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085263"/>
                  </a:ext>
                </a:extLst>
              </a:tr>
              <a:tr h="328505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Metabolome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436635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F5BADB3D-9282-4FBE-6068-4B7E628688FD}"/>
              </a:ext>
            </a:extLst>
          </p:cNvPr>
          <p:cNvSpPr txBox="1"/>
          <p:nvPr/>
        </p:nvSpPr>
        <p:spPr>
          <a:xfrm>
            <a:off x="6025383" y="6248218"/>
            <a:ext cx="5317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Every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replicate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contains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3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plants</a:t>
            </a:r>
            <a:endParaRPr lang="en-GB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706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06C2D6E-BF72-C09F-A710-D23D30105136}"/>
              </a:ext>
            </a:extLst>
          </p:cNvPr>
          <p:cNvSpPr txBox="1"/>
          <p:nvPr/>
        </p:nvSpPr>
        <p:spPr>
          <a:xfrm>
            <a:off x="4315838" y="1109113"/>
            <a:ext cx="41828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RNA-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seq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: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Mapping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to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ITAG 4.1</a:t>
            </a: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Differential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expressed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genes</a:t>
            </a: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Enrichment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analyses</a:t>
            </a:r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Proteomics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Phosphoproteomics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Differential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expressed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proteins</a:t>
            </a:r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Enrichment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analyses</a:t>
            </a:r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Enzymomics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metabolomics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  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LogFC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and P-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values</a:t>
            </a:r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DiABLO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: 3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levels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(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Pph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Enz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Met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Networks</a:t>
            </a: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</a:t>
            </a:r>
            <a:endParaRPr 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995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02D5525-8F5C-1ACB-0FAB-50F84D5EB7E4}"/>
              </a:ext>
            </a:extLst>
          </p:cNvPr>
          <p:cNvSpPr txBox="1"/>
          <p:nvPr/>
        </p:nvSpPr>
        <p:spPr>
          <a:xfrm>
            <a:off x="4649821" y="34286"/>
            <a:ext cx="29968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accent1">
                    <a:lumMod val="75000"/>
                  </a:schemeClr>
                </a:solidFill>
              </a:rPr>
              <a:t>RNA-</a:t>
            </a:r>
            <a:r>
              <a:rPr lang="es-ES" sz="4800" b="1" dirty="0" err="1">
                <a:solidFill>
                  <a:schemeClr val="accent1">
                    <a:lumMod val="75000"/>
                  </a:schemeClr>
                </a:solidFill>
              </a:rPr>
              <a:t>seq</a:t>
            </a:r>
            <a:endParaRPr lang="es-ES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EB3E4A9-7ECD-7D0D-48FC-E4C6B2CFCE04}"/>
              </a:ext>
            </a:extLst>
          </p:cNvPr>
          <p:cNvSpPr txBox="1"/>
          <p:nvPr/>
        </p:nvSpPr>
        <p:spPr>
          <a:xfrm>
            <a:off x="990452" y="1312916"/>
            <a:ext cx="520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PROBLEMS: ANNOTATION ITAG 4.0</a:t>
            </a:r>
            <a:endParaRPr lang="en-GB" b="1" dirty="0">
              <a:solidFill>
                <a:srgbClr val="FF0000"/>
              </a:solidFill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FD9C2A21-E260-D70B-A3AC-1D7FFEECFDA9}"/>
              </a:ext>
            </a:extLst>
          </p:cNvPr>
          <p:cNvCxnSpPr>
            <a:cxnSpLocks/>
          </p:cNvCxnSpPr>
          <p:nvPr/>
        </p:nvCxnSpPr>
        <p:spPr>
          <a:xfrm>
            <a:off x="4649821" y="1497582"/>
            <a:ext cx="20719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7BA2282D-8BA3-4115-E0FA-EE6B1CCB01B5}"/>
              </a:ext>
            </a:extLst>
          </p:cNvPr>
          <p:cNvSpPr txBox="1"/>
          <p:nvPr/>
        </p:nvSpPr>
        <p:spPr>
          <a:xfrm>
            <a:off x="6926771" y="1312916"/>
            <a:ext cx="520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MAPPED AND CHANGED TO ITAG 4.1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21C2E59-39FA-74DC-93A9-883CE2CCD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412" y="2324513"/>
            <a:ext cx="2623134" cy="1370884"/>
          </a:xfrm>
          <a:prstGeom prst="rect">
            <a:avLst/>
          </a:prstGeom>
        </p:spPr>
      </p:pic>
      <p:sp>
        <p:nvSpPr>
          <p:cNvPr id="11" name="CuadroTexto 10">
            <a:hlinkClick r:id="rId3"/>
            <a:extLst>
              <a:ext uri="{FF2B5EF4-FFF2-40B4-BE49-F238E27FC236}">
                <a16:creationId xmlns:a16="http://schemas.microsoft.com/office/drawing/2014/main" id="{B4F6B997-1DA6-AE69-6BED-D7475EE91B7A}"/>
              </a:ext>
            </a:extLst>
          </p:cNvPr>
          <p:cNvSpPr txBox="1"/>
          <p:nvPr/>
        </p:nvSpPr>
        <p:spPr>
          <a:xfrm>
            <a:off x="1820427" y="4077405"/>
            <a:ext cx="10212688" cy="518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u="sng" dirty="0">
                <a:solidFill>
                  <a:schemeClr val="accent1"/>
                </a:solidFill>
              </a:rPr>
              <a:t>https://github.com/NIB-SI/UJI-Omics-phd/blob/main/_I_UJI-Omics-phd/_S_multiOmicsIntegra/_A_02_DEtranscriptomics-R/scripts/01_DE.html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3CE4D54-FA57-F80E-1D85-28C8B5CB7C58}"/>
              </a:ext>
            </a:extLst>
          </p:cNvPr>
          <p:cNvSpPr txBox="1"/>
          <p:nvPr/>
        </p:nvSpPr>
        <p:spPr>
          <a:xfrm>
            <a:off x="505838" y="3452017"/>
            <a:ext cx="1448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HTML </a:t>
            </a:r>
            <a:r>
              <a:rPr lang="es-ES" b="1" dirty="0" err="1"/>
              <a:t>DEGs</a:t>
            </a:r>
            <a:endParaRPr lang="en-GB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9173124-0281-D4A5-007C-01B2873DD54D}"/>
              </a:ext>
            </a:extLst>
          </p:cNvPr>
          <p:cNvSpPr txBox="1"/>
          <p:nvPr/>
        </p:nvSpPr>
        <p:spPr>
          <a:xfrm>
            <a:off x="1820427" y="3406222"/>
            <a:ext cx="118075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https://github.com/NIB-SI/UJI-Omics-phd/blob/main/_I_UJI-Omics-phd/_S_multiOmicsIntegra/_A_02_DEtranscriptomics-R/output/DEGS%20for%20network.xlsx</a:t>
            </a:r>
            <a:endParaRPr lang="en-GB" sz="1400" dirty="0">
              <a:solidFill>
                <a:srgbClr val="0070C0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61D6F9E-ECD5-C03A-5094-09E6BBBE9446}"/>
              </a:ext>
            </a:extLst>
          </p:cNvPr>
          <p:cNvSpPr txBox="1"/>
          <p:nvPr/>
        </p:nvSpPr>
        <p:spPr>
          <a:xfrm>
            <a:off x="505838" y="4097933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TABLE </a:t>
            </a:r>
            <a:r>
              <a:rPr lang="es-ES" b="1" dirty="0" err="1"/>
              <a:t>DEGs</a:t>
            </a:r>
            <a:endParaRPr lang="en-GB" b="1" dirty="0"/>
          </a:p>
        </p:txBody>
      </p:sp>
      <p:sp>
        <p:nvSpPr>
          <p:cNvPr id="15" name="CuadroTexto 14">
            <a:hlinkClick r:id="rId5"/>
            <a:extLst>
              <a:ext uri="{FF2B5EF4-FFF2-40B4-BE49-F238E27FC236}">
                <a16:creationId xmlns:a16="http://schemas.microsoft.com/office/drawing/2014/main" id="{D1E6CEE7-B576-737F-4DAE-7F780CE2483D}"/>
              </a:ext>
            </a:extLst>
          </p:cNvPr>
          <p:cNvSpPr txBox="1"/>
          <p:nvPr/>
        </p:nvSpPr>
        <p:spPr>
          <a:xfrm>
            <a:off x="1762061" y="4857555"/>
            <a:ext cx="103294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u="sng" dirty="0">
                <a:solidFill>
                  <a:srgbClr val="0070C0"/>
                </a:solidFill>
              </a:rPr>
              <a:t>https://github.com/NIB-SI/UJI-Omics-phd/blob/main/_I_UJI-Omics-phd/_S_multiOmicsIntegra/_A_03_EnrichmentTranscriptomics-R/output/GSEA_few-cols.x_newlsx.xlsx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5503FF6-76BB-03B1-A4F6-D554C3444127}"/>
              </a:ext>
            </a:extLst>
          </p:cNvPr>
          <p:cNvSpPr txBox="1"/>
          <p:nvPr/>
        </p:nvSpPr>
        <p:spPr>
          <a:xfrm>
            <a:off x="254804" y="4744906"/>
            <a:ext cx="1699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TABLE ENRICHMENT</a:t>
            </a:r>
            <a:endParaRPr lang="en-GB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393CF41-DEB4-7C88-8A4B-1618DC5C0DA8}"/>
              </a:ext>
            </a:extLst>
          </p:cNvPr>
          <p:cNvSpPr txBox="1"/>
          <p:nvPr/>
        </p:nvSpPr>
        <p:spPr>
          <a:xfrm>
            <a:off x="10525119" y="1358284"/>
            <a:ext cx="1741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/>
              <a:t>(Maria M. and </a:t>
            </a:r>
            <a:r>
              <a:rPr lang="es-ES" sz="1200" b="1" dirty="0" err="1"/>
              <a:t>Marko</a:t>
            </a:r>
            <a:r>
              <a:rPr lang="es-ES" sz="1200" b="1" dirty="0"/>
              <a:t> P.)</a:t>
            </a:r>
            <a:endParaRPr lang="en-GB" sz="1200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6F83474-F286-80B7-737B-130BA0FAF95F}"/>
              </a:ext>
            </a:extLst>
          </p:cNvPr>
          <p:cNvSpPr txBox="1"/>
          <p:nvPr/>
        </p:nvSpPr>
        <p:spPr>
          <a:xfrm>
            <a:off x="4624412" y="2083523"/>
            <a:ext cx="402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Who </a:t>
            </a:r>
            <a:r>
              <a:rPr lang="es-ES" b="1" dirty="0" err="1"/>
              <a:t>performed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analysis</a:t>
            </a:r>
            <a:r>
              <a:rPr lang="es-ES" b="1" dirty="0"/>
              <a:t>:</a:t>
            </a:r>
            <a:endParaRPr lang="en-GB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1CF9C7A-38D5-6B6A-EDA7-B0C4063E4C8A}"/>
              </a:ext>
            </a:extLst>
          </p:cNvPr>
          <p:cNvSpPr txBox="1"/>
          <p:nvPr/>
        </p:nvSpPr>
        <p:spPr>
          <a:xfrm>
            <a:off x="1520080" y="1958832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and 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088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6A970F2-6D45-2FF7-8A20-DDCC113AC8E6}"/>
              </a:ext>
            </a:extLst>
          </p:cNvPr>
          <p:cNvSpPr txBox="1"/>
          <p:nvPr/>
        </p:nvSpPr>
        <p:spPr>
          <a:xfrm>
            <a:off x="3936674" y="15232"/>
            <a:ext cx="7216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DIFFERENTIAL EXPRESSED GENES (DEGS)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ED27B27-BC4F-01CB-35D1-4131826AE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792" y="776509"/>
            <a:ext cx="1376894" cy="163601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D1B4803-C78F-F84A-712B-91FE246DF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118" y="742853"/>
            <a:ext cx="1427939" cy="170332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FCD4A64-A7A5-8A06-680B-A2DFDBA56A27}"/>
              </a:ext>
            </a:extLst>
          </p:cNvPr>
          <p:cNvSpPr txBox="1"/>
          <p:nvPr/>
        </p:nvSpPr>
        <p:spPr>
          <a:xfrm>
            <a:off x="457314" y="1301873"/>
            <a:ext cx="242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Raw </a:t>
            </a:r>
            <a:r>
              <a:rPr lang="es-ES" dirty="0" err="1"/>
              <a:t>counts</a:t>
            </a:r>
            <a:endParaRPr lang="en-GB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2BC75FD-9A94-C10B-763C-C917877B7CE6}"/>
              </a:ext>
            </a:extLst>
          </p:cNvPr>
          <p:cNvSpPr txBox="1"/>
          <p:nvPr/>
        </p:nvSpPr>
        <p:spPr>
          <a:xfrm>
            <a:off x="5210802" y="1335530"/>
            <a:ext cx="1427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Normalized</a:t>
            </a:r>
            <a:r>
              <a:rPr lang="es-ES" dirty="0"/>
              <a:t> </a:t>
            </a:r>
            <a:r>
              <a:rPr lang="es-ES" dirty="0" err="1"/>
              <a:t>counts</a:t>
            </a:r>
            <a:endParaRPr lang="en-GB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58C6CD-9D19-06CC-C132-CCE7346571F2}"/>
              </a:ext>
            </a:extLst>
          </p:cNvPr>
          <p:cNvSpPr txBox="1"/>
          <p:nvPr/>
        </p:nvSpPr>
        <p:spPr>
          <a:xfrm>
            <a:off x="2492860" y="2429819"/>
            <a:ext cx="3028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Filter</a:t>
            </a:r>
            <a:r>
              <a:rPr lang="es-ES" dirty="0"/>
              <a:t> </a:t>
            </a:r>
            <a:r>
              <a:rPr lang="es-ES" dirty="0" err="1"/>
              <a:t>low-expressed</a:t>
            </a:r>
            <a:r>
              <a:rPr lang="es-ES" dirty="0"/>
              <a:t> genes </a:t>
            </a:r>
          </a:p>
          <a:p>
            <a:r>
              <a:rPr lang="es-ES" dirty="0" err="1"/>
              <a:t>Normalize</a:t>
            </a:r>
            <a:r>
              <a:rPr lang="es-ES" dirty="0"/>
              <a:t> data</a:t>
            </a:r>
            <a:endParaRPr lang="en-GB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3FC1238-A55A-94DD-EAB0-6226F232A37F}"/>
              </a:ext>
            </a:extLst>
          </p:cNvPr>
          <p:cNvSpPr txBox="1"/>
          <p:nvPr/>
        </p:nvSpPr>
        <p:spPr>
          <a:xfrm>
            <a:off x="7332751" y="2491496"/>
            <a:ext cx="242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Limma-Voom</a:t>
            </a:r>
            <a:r>
              <a:rPr lang="es-ES" dirty="0"/>
              <a:t> </a:t>
            </a:r>
            <a:r>
              <a:rPr lang="es-ES" dirty="0" err="1"/>
              <a:t>method</a:t>
            </a:r>
            <a:endParaRPr lang="en-GB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53655CE-C6CC-0A6B-55B1-3551418EAF23}"/>
              </a:ext>
            </a:extLst>
          </p:cNvPr>
          <p:cNvSpPr txBox="1"/>
          <p:nvPr/>
        </p:nvSpPr>
        <p:spPr>
          <a:xfrm>
            <a:off x="10426315" y="1209540"/>
            <a:ext cx="2422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DEGs</a:t>
            </a:r>
            <a:endParaRPr lang="es-ES" dirty="0"/>
          </a:p>
          <a:p>
            <a:r>
              <a:rPr lang="es-ES" dirty="0" err="1"/>
              <a:t>LogFC</a:t>
            </a:r>
            <a:endParaRPr lang="es-ES" dirty="0"/>
          </a:p>
          <a:p>
            <a:r>
              <a:rPr lang="es-ES" dirty="0"/>
              <a:t>P-</a:t>
            </a:r>
            <a:r>
              <a:rPr lang="es-ES" dirty="0" err="1"/>
              <a:t>values</a:t>
            </a:r>
            <a:endParaRPr lang="en-GB" dirty="0"/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7B3729E1-D8CA-41A7-C055-02C9ACC01496}"/>
              </a:ext>
            </a:extLst>
          </p:cNvPr>
          <p:cNvSpPr/>
          <p:nvPr/>
        </p:nvSpPr>
        <p:spPr>
          <a:xfrm>
            <a:off x="1881444" y="1401875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C0D90CC4-38F5-6CCE-0A88-BD0B9205A166}"/>
              </a:ext>
            </a:extLst>
          </p:cNvPr>
          <p:cNvSpPr/>
          <p:nvPr/>
        </p:nvSpPr>
        <p:spPr>
          <a:xfrm>
            <a:off x="4425588" y="1443864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12B0C045-27F8-C316-F22E-7837C2EC240F}"/>
              </a:ext>
            </a:extLst>
          </p:cNvPr>
          <p:cNvSpPr/>
          <p:nvPr/>
        </p:nvSpPr>
        <p:spPr>
          <a:xfrm>
            <a:off x="6756317" y="1406616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F59C6C8-8830-E247-0A4E-B14066A8C1E2}"/>
              </a:ext>
            </a:extLst>
          </p:cNvPr>
          <p:cNvSpPr txBox="1"/>
          <p:nvPr/>
        </p:nvSpPr>
        <p:spPr>
          <a:xfrm>
            <a:off x="1724900" y="4658619"/>
            <a:ext cx="2422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Normalized</a:t>
            </a:r>
            <a:r>
              <a:rPr lang="es-ES" dirty="0"/>
              <a:t> </a:t>
            </a:r>
            <a:r>
              <a:rPr lang="es-ES" dirty="0" err="1"/>
              <a:t>counts</a:t>
            </a:r>
            <a:endParaRPr lang="es-ES" dirty="0"/>
          </a:p>
          <a:p>
            <a:pPr algn="ctr"/>
            <a:r>
              <a:rPr lang="es-ES" dirty="0"/>
              <a:t>(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edgeR</a:t>
            </a:r>
            <a:r>
              <a:rPr lang="es-ES" dirty="0"/>
              <a:t>)</a:t>
            </a:r>
            <a:endParaRPr lang="en-GB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824EA660-36DF-EA7A-10AE-787B34C62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753" y="4391674"/>
            <a:ext cx="2014493" cy="1207128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5FD869F5-0C10-8D3D-2708-78D03B6EFA64}"/>
              </a:ext>
            </a:extLst>
          </p:cNvPr>
          <p:cNvSpPr txBox="1"/>
          <p:nvPr/>
        </p:nvSpPr>
        <p:spPr>
          <a:xfrm>
            <a:off x="8301402" y="4647374"/>
            <a:ext cx="3923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Classes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genes </a:t>
            </a:r>
            <a:r>
              <a:rPr lang="es-ES" dirty="0" err="1"/>
              <a:t>over-repressented</a:t>
            </a:r>
            <a:endParaRPr lang="en-GB" dirty="0"/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B0275EA6-D3A3-AD67-4C9C-2A170D53858F}"/>
              </a:ext>
            </a:extLst>
          </p:cNvPr>
          <p:cNvSpPr/>
          <p:nvPr/>
        </p:nvSpPr>
        <p:spPr>
          <a:xfrm>
            <a:off x="4055537" y="4767099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F03A2A70-4F6A-F32C-6E0D-0029897A0E81}"/>
              </a:ext>
            </a:extLst>
          </p:cNvPr>
          <p:cNvSpPr/>
          <p:nvPr/>
        </p:nvSpPr>
        <p:spPr>
          <a:xfrm>
            <a:off x="7432897" y="4780307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628BDE9-B092-B792-6C99-5AAB7DE673F5}"/>
              </a:ext>
            </a:extLst>
          </p:cNvPr>
          <p:cNvSpPr txBox="1"/>
          <p:nvPr/>
        </p:nvSpPr>
        <p:spPr>
          <a:xfrm>
            <a:off x="4521027" y="3719419"/>
            <a:ext cx="323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ENRICHMENT ANALYSIS</a:t>
            </a:r>
          </a:p>
        </p:txBody>
      </p:sp>
      <p:sp>
        <p:nvSpPr>
          <p:cNvPr id="28" name="Flecha: a la derecha 27">
            <a:extLst>
              <a:ext uri="{FF2B5EF4-FFF2-40B4-BE49-F238E27FC236}">
                <a16:creationId xmlns:a16="http://schemas.microsoft.com/office/drawing/2014/main" id="{FEB3EE5D-C068-9527-EBD4-1022F6B0B3B6}"/>
              </a:ext>
            </a:extLst>
          </p:cNvPr>
          <p:cNvSpPr/>
          <p:nvPr/>
        </p:nvSpPr>
        <p:spPr>
          <a:xfrm>
            <a:off x="9340651" y="1373797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78FA19A1-B3D5-8866-55BA-5B36DBEF4450}"/>
              </a:ext>
            </a:extLst>
          </p:cNvPr>
          <p:cNvSpPr txBox="1"/>
          <p:nvPr/>
        </p:nvSpPr>
        <p:spPr>
          <a:xfrm>
            <a:off x="3136486" y="496587"/>
            <a:ext cx="126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EdgeR</a:t>
            </a:r>
            <a:endParaRPr lang="es-E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3234E52-34ED-4CFC-8919-C7295F3B80DB}"/>
              </a:ext>
            </a:extLst>
          </p:cNvPr>
          <p:cNvSpPr txBox="1"/>
          <p:nvPr/>
        </p:nvSpPr>
        <p:spPr>
          <a:xfrm>
            <a:off x="7332751" y="2791107"/>
            <a:ext cx="2939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Contrast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Linear </a:t>
            </a:r>
            <a:r>
              <a:rPr lang="es-ES" dirty="0" err="1"/>
              <a:t>Model</a:t>
            </a:r>
            <a:endParaRPr lang="es-ES" dirty="0"/>
          </a:p>
          <a:p>
            <a:r>
              <a:rPr lang="es-ES" dirty="0" err="1"/>
              <a:t>Ebayes</a:t>
            </a:r>
            <a:r>
              <a:rPr lang="es-ES" dirty="0"/>
              <a:t> </a:t>
            </a:r>
            <a:r>
              <a:rPr lang="es-ES" dirty="0" err="1"/>
              <a:t>statistics</a:t>
            </a:r>
            <a:r>
              <a:rPr lang="es-ES" dirty="0"/>
              <a:t>  </a:t>
            </a:r>
            <a:endParaRPr lang="en-GB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89FF31D-8007-03DE-6A0E-F8F441D70A22}"/>
              </a:ext>
            </a:extLst>
          </p:cNvPr>
          <p:cNvSpPr txBox="1"/>
          <p:nvPr/>
        </p:nvSpPr>
        <p:spPr>
          <a:xfrm>
            <a:off x="8068959" y="434601"/>
            <a:ext cx="126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limma</a:t>
            </a:r>
            <a:endParaRPr lang="es-E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D32EF26-CC33-B28B-E20A-0656661CEFA6}"/>
              </a:ext>
            </a:extLst>
          </p:cNvPr>
          <p:cNvSpPr txBox="1"/>
          <p:nvPr/>
        </p:nvSpPr>
        <p:spPr>
          <a:xfrm>
            <a:off x="703901" y="919544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F164072-E2B7-3CE3-66AF-D57183D3D9D5}"/>
              </a:ext>
            </a:extLst>
          </p:cNvPr>
          <p:cNvSpPr txBox="1"/>
          <p:nvPr/>
        </p:nvSpPr>
        <p:spPr>
          <a:xfrm>
            <a:off x="10355349" y="919544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82A2EB4E-0B07-CD06-5388-432C1F795AFB}"/>
              </a:ext>
            </a:extLst>
          </p:cNvPr>
          <p:cNvSpPr txBox="1"/>
          <p:nvPr/>
        </p:nvSpPr>
        <p:spPr>
          <a:xfrm>
            <a:off x="2516891" y="428928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921DAFF2-0BF5-1006-56AA-287562A8B0D6}"/>
              </a:ext>
            </a:extLst>
          </p:cNvPr>
          <p:cNvSpPr txBox="1"/>
          <p:nvPr/>
        </p:nvSpPr>
        <p:spPr>
          <a:xfrm>
            <a:off x="9856704" y="435661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Ouput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75B65BB-4C3A-8E36-C044-7EEE1C6AE8F8}"/>
              </a:ext>
            </a:extLst>
          </p:cNvPr>
          <p:cNvSpPr txBox="1"/>
          <p:nvPr/>
        </p:nvSpPr>
        <p:spPr>
          <a:xfrm>
            <a:off x="9184702" y="114517"/>
            <a:ext cx="2626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/>
              <a:t>(Maria M., </a:t>
            </a:r>
            <a:r>
              <a:rPr lang="es-ES" sz="1200" b="1" dirty="0" err="1"/>
              <a:t>Marko</a:t>
            </a:r>
            <a:r>
              <a:rPr lang="es-ES" sz="1200" b="1" dirty="0"/>
              <a:t> P., Maja and Pedro)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150374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4;p2">
            <a:extLst>
              <a:ext uri="{FF2B5EF4-FFF2-40B4-BE49-F238E27FC236}">
                <a16:creationId xmlns:a16="http://schemas.microsoft.com/office/drawing/2014/main" id="{D9154D6B-9581-DBB8-796B-ED2F014C8991}"/>
              </a:ext>
            </a:extLst>
          </p:cNvPr>
          <p:cNvSpPr txBox="1"/>
          <p:nvPr/>
        </p:nvSpPr>
        <p:spPr>
          <a:xfrm>
            <a:off x="255788" y="227682"/>
            <a:ext cx="689404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u="sng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Plant</a:t>
            </a:r>
            <a:r>
              <a:rPr lang="es-ES" sz="2000" b="1" u="sng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u="sng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immunity</a:t>
            </a:r>
            <a:r>
              <a:rPr lang="es-ES" sz="2000" b="1" u="sng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s-ES" sz="2000" b="1" u="sng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Biochemistry</a:t>
            </a:r>
            <a:r>
              <a:rPr lang="es-ES" sz="2000" b="1" u="sng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u="sng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group</a:t>
            </a:r>
            <a:endParaRPr sz="2000" b="1" u="sng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CuadroTexto 5">
            <a:hlinkClick r:id="rId2"/>
            <a:extLst>
              <a:ext uri="{FF2B5EF4-FFF2-40B4-BE49-F238E27FC236}">
                <a16:creationId xmlns:a16="http://schemas.microsoft.com/office/drawing/2014/main" id="{7F31F328-236B-3E7C-6951-6A3DA96D6081}"/>
              </a:ext>
            </a:extLst>
          </p:cNvPr>
          <p:cNvSpPr txBox="1"/>
          <p:nvPr/>
        </p:nvSpPr>
        <p:spPr>
          <a:xfrm>
            <a:off x="893119" y="2762197"/>
            <a:ext cx="39859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5">
                    <a:lumMod val="75000"/>
                  </a:schemeClr>
                </a:solidFill>
              </a:rPr>
              <a:t>https://nitropriming.wordpress.com/</a:t>
            </a:r>
          </a:p>
        </p:txBody>
      </p:sp>
      <p:sp>
        <p:nvSpPr>
          <p:cNvPr id="7" name="Google Shape;174;p2">
            <a:extLst>
              <a:ext uri="{FF2B5EF4-FFF2-40B4-BE49-F238E27FC236}">
                <a16:creationId xmlns:a16="http://schemas.microsoft.com/office/drawing/2014/main" id="{176A1B76-9C79-2AEE-FE1A-A66CBF5896BB}"/>
              </a:ext>
            </a:extLst>
          </p:cNvPr>
          <p:cNvSpPr txBox="1"/>
          <p:nvPr/>
        </p:nvSpPr>
        <p:spPr>
          <a:xfrm>
            <a:off x="1711693" y="3264848"/>
            <a:ext cx="555162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Research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lines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CC7D8D6-E0C5-477E-C312-1D75AF58412B}"/>
              </a:ext>
            </a:extLst>
          </p:cNvPr>
          <p:cNvSpPr txBox="1"/>
          <p:nvPr/>
        </p:nvSpPr>
        <p:spPr>
          <a:xfrm>
            <a:off x="5998723" y="2018312"/>
            <a:ext cx="583051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Induced resistance against pathogens</a:t>
            </a:r>
          </a:p>
          <a:p>
            <a:pPr algn="l" fontAlgn="base"/>
            <a:endParaRPr lang="en-GB" sz="2400" b="1" i="0" dirty="0">
              <a:solidFill>
                <a:schemeClr val="accent1">
                  <a:lumMod val="75000"/>
                </a:schemeClr>
              </a:solidFill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Plant-arthropod interactions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accent1">
                  <a:lumMod val="75000"/>
                </a:schemeClr>
              </a:solidFill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Priming</a:t>
            </a:r>
          </a:p>
          <a:p>
            <a:pPr algn="l" fontAlgn="base"/>
            <a:endParaRPr lang="en-GB" sz="2400" b="1" i="0" dirty="0">
              <a:solidFill>
                <a:schemeClr val="accent1">
                  <a:lumMod val="75000"/>
                </a:schemeClr>
              </a:solidFill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  <a:latin typeface="inherit"/>
              </a:rPr>
              <a:t>H</a:t>
            </a:r>
            <a:r>
              <a:rPr lang="en-GB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ormonal metabolism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accent1">
                  <a:lumMod val="75000"/>
                </a:schemeClr>
              </a:solidFill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Metabolomics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8538DA2-754D-0824-F2F0-4F8D0357B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98" y="907397"/>
            <a:ext cx="4411903" cy="18548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FCF665A-F75D-621F-47AB-AED8392B0B95}"/>
              </a:ext>
            </a:extLst>
          </p:cNvPr>
          <p:cNvSpPr txBox="1"/>
          <p:nvPr/>
        </p:nvSpPr>
        <p:spPr>
          <a:xfrm>
            <a:off x="5391554" y="243050"/>
            <a:ext cx="240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(</a:t>
            </a:r>
            <a:r>
              <a:rPr lang="es-ES" b="1" dirty="0" err="1"/>
              <a:t>Universitat</a:t>
            </a:r>
            <a:r>
              <a:rPr lang="es-ES" b="1" dirty="0"/>
              <a:t> Jaume I)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134498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B89802F-90C7-E17F-CC56-61206A041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73" y="795891"/>
            <a:ext cx="8670254" cy="581444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29DA79F-FC0E-D269-A615-96BE95CEAE19}"/>
              </a:ext>
            </a:extLst>
          </p:cNvPr>
          <p:cNvSpPr txBox="1"/>
          <p:nvPr/>
        </p:nvSpPr>
        <p:spPr>
          <a:xfrm>
            <a:off x="1961827" y="240949"/>
            <a:ext cx="8268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MULTIDIMENSIONAL SCALING AND SPIDERPLOTS RAW DATA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95F3329E-FCE2-4CBB-6350-727BB74BA1AB}"/>
              </a:ext>
            </a:extLst>
          </p:cNvPr>
          <p:cNvCxnSpPr>
            <a:cxnSpLocks/>
          </p:cNvCxnSpPr>
          <p:nvPr/>
        </p:nvCxnSpPr>
        <p:spPr>
          <a:xfrm>
            <a:off x="7001056" y="4934940"/>
            <a:ext cx="0" cy="29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DC26EBB7-DC63-F9B2-9116-C7B24BC2874A}"/>
              </a:ext>
            </a:extLst>
          </p:cNvPr>
          <p:cNvSpPr txBox="1"/>
          <p:nvPr/>
        </p:nvSpPr>
        <p:spPr>
          <a:xfrm>
            <a:off x="5167740" y="4503109"/>
            <a:ext cx="317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Infection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has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higher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impact</a:t>
            </a:r>
            <a:endParaRPr lang="es-E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F3AEC2F-AE5D-AA98-5015-9B95A8AE8340}"/>
              </a:ext>
            </a:extLst>
          </p:cNvPr>
          <p:cNvSpPr txBox="1"/>
          <p:nvPr/>
        </p:nvSpPr>
        <p:spPr>
          <a:xfrm>
            <a:off x="9173747" y="568248"/>
            <a:ext cx="3176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rgbClr val="FF0000"/>
                </a:solidFill>
              </a:rPr>
              <a:t>For</a:t>
            </a:r>
            <a:r>
              <a:rPr lang="es-ES" sz="1600" b="1" dirty="0">
                <a:solidFill>
                  <a:srgbClr val="FF0000"/>
                </a:solidFill>
              </a:rPr>
              <a:t> 24 and 48 </a:t>
            </a:r>
            <a:r>
              <a:rPr lang="es-ES" sz="1600" b="1" dirty="0" err="1">
                <a:solidFill>
                  <a:srgbClr val="FF0000"/>
                </a:solidFill>
              </a:rPr>
              <a:t>hpi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because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we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didn’t</a:t>
            </a:r>
            <a:r>
              <a:rPr lang="es-ES" sz="1600" b="1" dirty="0">
                <a:solidFill>
                  <a:srgbClr val="FF0000"/>
                </a:solidFill>
              </a:rPr>
              <a:t> observe </a:t>
            </a:r>
            <a:r>
              <a:rPr lang="es-ES" sz="1600" b="1" dirty="0" err="1">
                <a:solidFill>
                  <a:srgbClr val="FF0000"/>
                </a:solidFill>
              </a:rPr>
              <a:t>changes</a:t>
            </a:r>
            <a:r>
              <a:rPr lang="es-ES" sz="1600" b="1" dirty="0">
                <a:solidFill>
                  <a:srgbClr val="FF0000"/>
                </a:solidFill>
              </a:rPr>
              <a:t> in 24 </a:t>
            </a:r>
            <a:r>
              <a:rPr lang="es-ES" sz="1600" b="1" dirty="0" err="1">
                <a:solidFill>
                  <a:srgbClr val="FF0000"/>
                </a:solidFill>
              </a:rPr>
              <a:t>hpi</a:t>
            </a:r>
            <a:r>
              <a:rPr lang="es-ES" sz="1600" b="1" dirty="0">
                <a:solidFill>
                  <a:srgbClr val="FF0000"/>
                </a:solidFill>
              </a:rPr>
              <a:t>. </a:t>
            </a:r>
            <a:r>
              <a:rPr lang="es-ES" sz="1600" b="1" dirty="0" err="1">
                <a:solidFill>
                  <a:srgbClr val="FF0000"/>
                </a:solidFill>
              </a:rPr>
              <a:t>Delay</a:t>
            </a:r>
            <a:r>
              <a:rPr lang="es-ES" sz="1600" b="1" dirty="0">
                <a:solidFill>
                  <a:srgbClr val="FF0000"/>
                </a:solidFill>
              </a:rPr>
              <a:t>??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AD9DCE5-A957-FE05-754D-21AF3157C176}"/>
              </a:ext>
            </a:extLst>
          </p:cNvPr>
          <p:cNvSpPr txBox="1"/>
          <p:nvPr/>
        </p:nvSpPr>
        <p:spPr>
          <a:xfrm>
            <a:off x="259487" y="799080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and 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859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5B1255A-D638-FE50-C15E-0C78391B2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731" y="788994"/>
            <a:ext cx="8680340" cy="571881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83174C2-9BD9-3238-3637-27CC4125F7A7}"/>
              </a:ext>
            </a:extLst>
          </p:cNvPr>
          <p:cNvSpPr txBox="1"/>
          <p:nvPr/>
        </p:nvSpPr>
        <p:spPr>
          <a:xfrm>
            <a:off x="1349803" y="258181"/>
            <a:ext cx="9248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MULTIDIMENSIONAL SCALING AND SPIDERPLOTS NORMALIZED DATA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469E3696-2E12-DEEC-DD67-37B0C0CC9CD2}"/>
              </a:ext>
            </a:extLst>
          </p:cNvPr>
          <p:cNvCxnSpPr>
            <a:cxnSpLocks/>
          </p:cNvCxnSpPr>
          <p:nvPr/>
        </p:nvCxnSpPr>
        <p:spPr>
          <a:xfrm>
            <a:off x="7001056" y="4934940"/>
            <a:ext cx="0" cy="29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38678D0E-EF34-B72F-257D-B81BB74FDCA3}"/>
              </a:ext>
            </a:extLst>
          </p:cNvPr>
          <p:cNvSpPr txBox="1"/>
          <p:nvPr/>
        </p:nvSpPr>
        <p:spPr>
          <a:xfrm>
            <a:off x="5167740" y="4503109"/>
            <a:ext cx="317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Infection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has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higher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impact</a:t>
            </a:r>
            <a:endParaRPr lang="es-E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464F038-319B-9705-3C10-32C52FAD8126}"/>
              </a:ext>
            </a:extLst>
          </p:cNvPr>
          <p:cNvSpPr txBox="1"/>
          <p:nvPr/>
        </p:nvSpPr>
        <p:spPr>
          <a:xfrm>
            <a:off x="192703" y="788994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and 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838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E1BACC7-357B-BC86-17A4-63F50625F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782" y="950070"/>
            <a:ext cx="6814972" cy="476979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51DA69D-D031-8C89-1849-458F4836D9FF}"/>
              </a:ext>
            </a:extLst>
          </p:cNvPr>
          <p:cNvSpPr txBox="1"/>
          <p:nvPr/>
        </p:nvSpPr>
        <p:spPr>
          <a:xfrm>
            <a:off x="3791445" y="238726"/>
            <a:ext cx="517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PRINCIPAL COORDINATED ANALYSIS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8284DB6-892D-44FF-74AE-09212C5A7601}"/>
              </a:ext>
            </a:extLst>
          </p:cNvPr>
          <p:cNvSpPr txBox="1"/>
          <p:nvPr/>
        </p:nvSpPr>
        <p:spPr>
          <a:xfrm>
            <a:off x="1113133" y="6109446"/>
            <a:ext cx="238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Euclidean</a:t>
            </a:r>
            <a:r>
              <a:rPr lang="es-ES" b="1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distance</a:t>
            </a:r>
            <a:endParaRPr lang="es-E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B1297A6-AE03-72F4-DE4C-EA576AA471E6}"/>
              </a:ext>
            </a:extLst>
          </p:cNvPr>
          <p:cNvSpPr txBox="1"/>
          <p:nvPr/>
        </p:nvSpPr>
        <p:spPr>
          <a:xfrm>
            <a:off x="8774913" y="560488"/>
            <a:ext cx="31762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rgbClr val="FF0000"/>
                </a:solidFill>
              </a:rPr>
              <a:t>Too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much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variability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between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biological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replicates</a:t>
            </a:r>
            <a:endParaRPr lang="es-ES" sz="1600" b="1" dirty="0">
              <a:solidFill>
                <a:srgbClr val="FF0000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4698A07-9617-4E69-74DA-6283EC52B956}"/>
              </a:ext>
            </a:extLst>
          </p:cNvPr>
          <p:cNvSpPr txBox="1"/>
          <p:nvPr/>
        </p:nvSpPr>
        <p:spPr>
          <a:xfrm>
            <a:off x="379379" y="350196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and 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61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B953844-7850-6D4D-59F7-39C9927B1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825" y="846307"/>
            <a:ext cx="7472349" cy="541830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787F2C2-741A-5517-2822-59E702A766A1}"/>
              </a:ext>
            </a:extLst>
          </p:cNvPr>
          <p:cNvSpPr txBox="1"/>
          <p:nvPr/>
        </p:nvSpPr>
        <p:spPr>
          <a:xfrm>
            <a:off x="1113133" y="6109446"/>
            <a:ext cx="238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Heatmap</a:t>
            </a:r>
            <a:endParaRPr lang="es-E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A853CD8-3AAF-0A35-B6D7-4E853B904279}"/>
              </a:ext>
            </a:extLst>
          </p:cNvPr>
          <p:cNvSpPr txBox="1"/>
          <p:nvPr/>
        </p:nvSpPr>
        <p:spPr>
          <a:xfrm>
            <a:off x="8833279" y="234740"/>
            <a:ext cx="31762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rgbClr val="FF0000"/>
                </a:solidFill>
              </a:rPr>
              <a:t>Too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much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variability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between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biological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replicates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but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most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of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infected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conditions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clustered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together</a:t>
            </a:r>
            <a:endParaRPr lang="es-ES" sz="1600" b="1" dirty="0">
              <a:solidFill>
                <a:srgbClr val="FF0000"/>
              </a:solidFill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688F9B18-36BC-4F12-A7D1-88497A2FEE85}"/>
              </a:ext>
            </a:extLst>
          </p:cNvPr>
          <p:cNvCxnSpPr>
            <a:cxnSpLocks/>
          </p:cNvCxnSpPr>
          <p:nvPr/>
        </p:nvCxnSpPr>
        <p:spPr>
          <a:xfrm flipH="1">
            <a:off x="3667328" y="1410511"/>
            <a:ext cx="6546715" cy="4046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AA279C47-ADE6-294C-0874-1C6ED43B79AC}"/>
              </a:ext>
            </a:extLst>
          </p:cNvPr>
          <p:cNvSpPr txBox="1"/>
          <p:nvPr/>
        </p:nvSpPr>
        <p:spPr>
          <a:xfrm>
            <a:off x="379379" y="350196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and 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959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8EF2781-B761-4D80-26F3-E5EA56CD9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636" y="1245296"/>
            <a:ext cx="7934189" cy="561270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108E3BB-50C8-0463-4EAE-5D76DEF436BF}"/>
              </a:ext>
            </a:extLst>
          </p:cNvPr>
          <p:cNvSpPr txBox="1"/>
          <p:nvPr/>
        </p:nvSpPr>
        <p:spPr>
          <a:xfrm>
            <a:off x="5160207" y="66497"/>
            <a:ext cx="237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DENSITY PLOTS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4D49DF0-AC61-6D61-C387-4A39B4B33CF8}"/>
              </a:ext>
            </a:extLst>
          </p:cNvPr>
          <p:cNvSpPr txBox="1"/>
          <p:nvPr/>
        </p:nvSpPr>
        <p:spPr>
          <a:xfrm>
            <a:off x="2708433" y="826691"/>
            <a:ext cx="237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Log2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unfiltered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D44D310-181A-B5AD-26CC-10D722C4E6E5}"/>
              </a:ext>
            </a:extLst>
          </p:cNvPr>
          <p:cNvSpPr txBox="1"/>
          <p:nvPr/>
        </p:nvSpPr>
        <p:spPr>
          <a:xfrm>
            <a:off x="5310582" y="780524"/>
            <a:ext cx="237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Log2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filtered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BC79A0A-A365-9E94-5D86-29A55464068A}"/>
              </a:ext>
            </a:extLst>
          </p:cNvPr>
          <p:cNvSpPr txBox="1"/>
          <p:nvPr/>
        </p:nvSpPr>
        <p:spPr>
          <a:xfrm>
            <a:off x="7600545" y="528162"/>
            <a:ext cx="2375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Log2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filtered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normalize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834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A3520BD-D4C8-26A2-B4DB-E555BAC1F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205" y="831484"/>
            <a:ext cx="7989436" cy="609612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7995A97-1A54-0AF0-84CA-48B1FDBAE103}"/>
              </a:ext>
            </a:extLst>
          </p:cNvPr>
          <p:cNvSpPr txBox="1"/>
          <p:nvPr/>
        </p:nvSpPr>
        <p:spPr>
          <a:xfrm>
            <a:off x="327496" y="174219"/>
            <a:ext cx="3077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FF0000"/>
                </a:solidFill>
              </a:rPr>
              <a:t>High </a:t>
            </a:r>
            <a:r>
              <a:rPr lang="es-ES" sz="2000" b="1" dirty="0" err="1">
                <a:solidFill>
                  <a:srgbClr val="FF0000"/>
                </a:solidFill>
              </a:rPr>
              <a:t>variability</a:t>
            </a:r>
            <a:r>
              <a:rPr lang="es-ES" sz="2000" b="1" dirty="0">
                <a:solidFill>
                  <a:srgbClr val="FF0000"/>
                </a:solidFill>
              </a:rPr>
              <a:t> </a:t>
            </a:r>
            <a:r>
              <a:rPr lang="es-ES" sz="2000" b="1" dirty="0" err="1">
                <a:solidFill>
                  <a:srgbClr val="FF0000"/>
                </a:solidFill>
              </a:rPr>
              <a:t>between</a:t>
            </a:r>
            <a:r>
              <a:rPr lang="es-ES" sz="2000" b="1" dirty="0">
                <a:solidFill>
                  <a:srgbClr val="FF0000"/>
                </a:solidFill>
              </a:rPr>
              <a:t> </a:t>
            </a:r>
            <a:r>
              <a:rPr lang="es-ES" sz="2000" b="1" dirty="0" err="1">
                <a:solidFill>
                  <a:srgbClr val="FF0000"/>
                </a:solidFill>
              </a:rPr>
              <a:t>replicates</a:t>
            </a:r>
            <a:r>
              <a:rPr lang="es-ES" sz="2000" b="1" dirty="0">
                <a:solidFill>
                  <a:srgbClr val="FF0000"/>
                </a:solidFill>
              </a:rPr>
              <a:t> at 24 </a:t>
            </a:r>
            <a:r>
              <a:rPr lang="es-ES" sz="2000" b="1" dirty="0" err="1">
                <a:solidFill>
                  <a:srgbClr val="FF0000"/>
                </a:solidFill>
              </a:rPr>
              <a:t>hpi</a:t>
            </a:r>
            <a:endParaRPr lang="en-GB" sz="2000" b="1" dirty="0">
              <a:solidFill>
                <a:srgbClr val="FF000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2C39288-1C56-2C40-8271-53455ECBF7C7}"/>
              </a:ext>
            </a:extLst>
          </p:cNvPr>
          <p:cNvSpPr txBox="1"/>
          <p:nvPr/>
        </p:nvSpPr>
        <p:spPr>
          <a:xfrm>
            <a:off x="7026611" y="431374"/>
            <a:ext cx="3077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2060"/>
                </a:solidFill>
              </a:rPr>
              <a:t>Adj. P </a:t>
            </a:r>
            <a:r>
              <a:rPr lang="es-ES" sz="2000" b="1" dirty="0" err="1">
                <a:solidFill>
                  <a:srgbClr val="002060"/>
                </a:solidFill>
              </a:rPr>
              <a:t>almost</a:t>
            </a:r>
            <a:r>
              <a:rPr lang="es-ES" sz="2000" b="1" dirty="0">
                <a:solidFill>
                  <a:srgbClr val="002060"/>
                </a:solidFill>
              </a:rPr>
              <a:t> 1</a:t>
            </a:r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1154654-7435-098B-42A6-4E29D44458B9}"/>
              </a:ext>
            </a:extLst>
          </p:cNvPr>
          <p:cNvSpPr txBox="1"/>
          <p:nvPr/>
        </p:nvSpPr>
        <p:spPr>
          <a:xfrm>
            <a:off x="5160207" y="66497"/>
            <a:ext cx="237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VENN DIAGRAM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CC8E381-0BD6-BFDA-01F1-68E07F87032E}"/>
              </a:ext>
            </a:extLst>
          </p:cNvPr>
          <p:cNvSpPr txBox="1"/>
          <p:nvPr/>
        </p:nvSpPr>
        <p:spPr>
          <a:xfrm>
            <a:off x="677694" y="1663430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944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4A02904-8A11-7CED-97A9-DF69AF435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403" y="439322"/>
            <a:ext cx="8064557" cy="6135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A02EB634-7C1E-5EE8-6277-EE0D45D58867}"/>
              </a:ext>
            </a:extLst>
          </p:cNvPr>
          <p:cNvSpPr/>
          <p:nvPr/>
        </p:nvSpPr>
        <p:spPr>
          <a:xfrm>
            <a:off x="4456890" y="1603440"/>
            <a:ext cx="1689367" cy="5252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40705916-505E-3B3B-B6D0-6A7E3724DC75}"/>
              </a:ext>
            </a:extLst>
          </p:cNvPr>
          <p:cNvCxnSpPr>
            <a:cxnSpLocks/>
          </p:cNvCxnSpPr>
          <p:nvPr/>
        </p:nvCxnSpPr>
        <p:spPr>
          <a:xfrm flipH="1">
            <a:off x="6342435" y="1167319"/>
            <a:ext cx="1887165" cy="321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C07B7E59-8947-3E5D-75C7-654EC3A62C38}"/>
              </a:ext>
            </a:extLst>
          </p:cNvPr>
          <p:cNvSpPr/>
          <p:nvPr/>
        </p:nvSpPr>
        <p:spPr>
          <a:xfrm>
            <a:off x="6241911" y="4867071"/>
            <a:ext cx="1511192" cy="5252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1AD88A8-9900-001C-BB2F-79B357A84648}"/>
              </a:ext>
            </a:extLst>
          </p:cNvPr>
          <p:cNvSpPr txBox="1"/>
          <p:nvPr/>
        </p:nvSpPr>
        <p:spPr>
          <a:xfrm>
            <a:off x="8119686" y="760989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Could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these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changes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explain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the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enhance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resistance</a:t>
            </a:r>
            <a:r>
              <a:rPr lang="es-ES" sz="2000" b="1" dirty="0">
                <a:solidFill>
                  <a:srgbClr val="002060"/>
                </a:solidFill>
              </a:rPr>
              <a:t>?</a:t>
            </a:r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7F2BEC2-7338-D3E1-D923-5E95404A44C7}"/>
              </a:ext>
            </a:extLst>
          </p:cNvPr>
          <p:cNvSpPr/>
          <p:nvPr/>
        </p:nvSpPr>
        <p:spPr>
          <a:xfrm>
            <a:off x="4571998" y="2377798"/>
            <a:ext cx="729575" cy="5252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E801141-D58B-0F50-BB9F-B9B0722E2208}"/>
              </a:ext>
            </a:extLst>
          </p:cNvPr>
          <p:cNvCxnSpPr>
            <a:cxnSpLocks/>
          </p:cNvCxnSpPr>
          <p:nvPr/>
        </p:nvCxnSpPr>
        <p:spPr>
          <a:xfrm flipH="1">
            <a:off x="5416681" y="1370986"/>
            <a:ext cx="2928026" cy="1224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7C19017B-4C72-B812-90B4-8670CEFF8E0A}"/>
              </a:ext>
            </a:extLst>
          </p:cNvPr>
          <p:cNvSpPr txBox="1"/>
          <p:nvPr/>
        </p:nvSpPr>
        <p:spPr>
          <a:xfrm>
            <a:off x="4297798" y="52845"/>
            <a:ext cx="3285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VENN DIAGRAM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5F5DC81-4990-852D-C976-31A40F6A66BC}"/>
              </a:ext>
            </a:extLst>
          </p:cNvPr>
          <p:cNvSpPr txBox="1"/>
          <p:nvPr/>
        </p:nvSpPr>
        <p:spPr>
          <a:xfrm>
            <a:off x="287591" y="254656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942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0D9698-4299-0437-C9C8-5422559C1365}"/>
              </a:ext>
            </a:extLst>
          </p:cNvPr>
          <p:cNvSpPr txBox="1"/>
          <p:nvPr/>
        </p:nvSpPr>
        <p:spPr>
          <a:xfrm>
            <a:off x="2825291" y="2220700"/>
            <a:ext cx="7797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PHOSPHOPROTEOMICS AND PROTEOMICS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897C68F-94DB-F2D0-C70A-DED0E69C706A}"/>
              </a:ext>
            </a:extLst>
          </p:cNvPr>
          <p:cNvSpPr txBox="1"/>
          <p:nvPr/>
        </p:nvSpPr>
        <p:spPr>
          <a:xfrm>
            <a:off x="4710321" y="2905893"/>
            <a:ext cx="402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Who </a:t>
            </a:r>
            <a:r>
              <a:rPr lang="es-ES" b="1" dirty="0" err="1"/>
              <a:t>performed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analysis</a:t>
            </a:r>
            <a:r>
              <a:rPr lang="es-ES" b="1" dirty="0"/>
              <a:t>:</a:t>
            </a:r>
            <a:endParaRPr lang="en-GB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A560028-8C22-8CBA-B781-97C42593E454}"/>
              </a:ext>
            </a:extLst>
          </p:cNvPr>
          <p:cNvSpPr txBox="1"/>
          <p:nvPr/>
        </p:nvSpPr>
        <p:spPr>
          <a:xfrm>
            <a:off x="3659980" y="3323665"/>
            <a:ext cx="5124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Prof. Dr. Roque Bru Martínez</a:t>
            </a:r>
            <a:endParaRPr lang="en-GB" b="1" dirty="0"/>
          </a:p>
          <a:p>
            <a:pPr algn="ctr"/>
            <a:r>
              <a:rPr lang="en-GB" b="1" dirty="0"/>
              <a:t>Proteomics and functional genomics of plants.</a:t>
            </a:r>
            <a:endParaRPr lang="es-ES" b="1" dirty="0"/>
          </a:p>
          <a:p>
            <a:pPr algn="ctr"/>
            <a:r>
              <a:rPr lang="es-ES" b="1" dirty="0" err="1"/>
              <a:t>University</a:t>
            </a:r>
            <a:r>
              <a:rPr lang="es-ES" b="1" dirty="0"/>
              <a:t> </a:t>
            </a:r>
            <a:r>
              <a:rPr lang="es-ES" b="1" dirty="0" err="1"/>
              <a:t>of</a:t>
            </a:r>
            <a:r>
              <a:rPr lang="es-ES" b="1" dirty="0"/>
              <a:t> Alicante (</a:t>
            </a:r>
            <a:r>
              <a:rPr lang="es-ES" b="1" dirty="0" err="1"/>
              <a:t>Spain</a:t>
            </a:r>
            <a:r>
              <a:rPr lang="es-ES" b="1" dirty="0"/>
              <a:t>)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CA712DA-BE66-E0E3-66C6-7240B1B02387}"/>
              </a:ext>
            </a:extLst>
          </p:cNvPr>
          <p:cNvSpPr txBox="1"/>
          <p:nvPr/>
        </p:nvSpPr>
        <p:spPr>
          <a:xfrm>
            <a:off x="2825291" y="2905893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977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13DE422-7DCC-6B00-026F-111270724402}"/>
              </a:ext>
            </a:extLst>
          </p:cNvPr>
          <p:cNvSpPr txBox="1"/>
          <p:nvPr/>
        </p:nvSpPr>
        <p:spPr>
          <a:xfrm>
            <a:off x="3555894" y="118088"/>
            <a:ext cx="7216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DEP: DIFFERENTIAL EXPRESSED PROTEINS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254818F-1CD0-CAD3-B9D3-AC37352760A5}"/>
              </a:ext>
            </a:extLst>
          </p:cNvPr>
          <p:cNvSpPr txBox="1"/>
          <p:nvPr/>
        </p:nvSpPr>
        <p:spPr>
          <a:xfrm>
            <a:off x="102999" y="1881884"/>
            <a:ext cx="1748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Raw </a:t>
            </a:r>
            <a:r>
              <a:rPr lang="es-ES" dirty="0" err="1"/>
              <a:t>measurements</a:t>
            </a:r>
            <a:endParaRPr lang="es-ES" dirty="0"/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C4293F16-3114-1EF3-D0F3-326051160EB5}"/>
              </a:ext>
            </a:extLst>
          </p:cNvPr>
          <p:cNvSpPr/>
          <p:nvPr/>
        </p:nvSpPr>
        <p:spPr>
          <a:xfrm>
            <a:off x="1938208" y="2104310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154CB30-332C-DEF0-4BDF-DED7AEDD8A71}"/>
              </a:ext>
            </a:extLst>
          </p:cNvPr>
          <p:cNvSpPr txBox="1"/>
          <p:nvPr/>
        </p:nvSpPr>
        <p:spPr>
          <a:xfrm>
            <a:off x="2802705" y="1497721"/>
            <a:ext cx="2814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Filter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missing</a:t>
            </a:r>
            <a:r>
              <a:rPr lang="es-ES" dirty="0"/>
              <a:t> </a:t>
            </a:r>
            <a:r>
              <a:rPr lang="es-ES" dirty="0" err="1"/>
              <a:t>values</a:t>
            </a:r>
            <a:endParaRPr lang="es-ES" dirty="0"/>
          </a:p>
          <a:p>
            <a:endParaRPr lang="es-ES" dirty="0"/>
          </a:p>
          <a:p>
            <a:r>
              <a:rPr lang="es-ES" dirty="0" err="1"/>
              <a:t>Normalize</a:t>
            </a:r>
            <a:r>
              <a:rPr lang="es-ES" dirty="0"/>
              <a:t> data</a:t>
            </a:r>
          </a:p>
          <a:p>
            <a:endParaRPr lang="es-ES" dirty="0"/>
          </a:p>
          <a:p>
            <a:r>
              <a:rPr lang="es-ES" dirty="0"/>
              <a:t>Log2/log10 </a:t>
            </a:r>
            <a:r>
              <a:rPr lang="es-ES" dirty="0" err="1"/>
              <a:t>transformation</a:t>
            </a:r>
            <a:endParaRPr lang="en-GB" dirty="0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AFB2F4C6-4570-8093-BA71-9BDA919C7C7B}"/>
              </a:ext>
            </a:extLst>
          </p:cNvPr>
          <p:cNvSpPr/>
          <p:nvPr/>
        </p:nvSpPr>
        <p:spPr>
          <a:xfrm>
            <a:off x="5263042" y="2087500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27B9DDA-3730-96B4-ACAF-F894621BB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785" y="1232460"/>
            <a:ext cx="797811" cy="97258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5CFF67E-8015-DF62-C238-FB74D6B7C4FD}"/>
              </a:ext>
            </a:extLst>
          </p:cNvPr>
          <p:cNvSpPr txBox="1"/>
          <p:nvPr/>
        </p:nvSpPr>
        <p:spPr>
          <a:xfrm>
            <a:off x="6196311" y="2003572"/>
            <a:ext cx="15760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 err="1"/>
              <a:t>Normalized</a:t>
            </a:r>
            <a:r>
              <a:rPr lang="es-ES" dirty="0"/>
              <a:t> data</a:t>
            </a:r>
            <a:endParaRPr lang="en-GB" dirty="0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1C9591D3-68F0-06E4-CD44-7FB2D402AB4C}"/>
              </a:ext>
            </a:extLst>
          </p:cNvPr>
          <p:cNvSpPr/>
          <p:nvPr/>
        </p:nvSpPr>
        <p:spPr>
          <a:xfrm>
            <a:off x="7736728" y="2125260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CEF4784C-6F7F-D391-2848-662EF15D7017}"/>
              </a:ext>
            </a:extLst>
          </p:cNvPr>
          <p:cNvSpPr/>
          <p:nvPr/>
        </p:nvSpPr>
        <p:spPr>
          <a:xfrm>
            <a:off x="10020656" y="2125259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54F2BE6-1C3E-F53F-E5A5-6DE86B980D3E}"/>
              </a:ext>
            </a:extLst>
          </p:cNvPr>
          <p:cNvSpPr txBox="1"/>
          <p:nvPr/>
        </p:nvSpPr>
        <p:spPr>
          <a:xfrm>
            <a:off x="10932267" y="1876041"/>
            <a:ext cx="2422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DEPs</a:t>
            </a:r>
            <a:endParaRPr lang="es-ES" dirty="0"/>
          </a:p>
          <a:p>
            <a:r>
              <a:rPr lang="es-ES" dirty="0" err="1"/>
              <a:t>LogFC</a:t>
            </a:r>
            <a:endParaRPr lang="es-ES" dirty="0"/>
          </a:p>
          <a:p>
            <a:r>
              <a:rPr lang="es-ES" dirty="0"/>
              <a:t>P-</a:t>
            </a:r>
            <a:r>
              <a:rPr lang="es-ES" dirty="0" err="1"/>
              <a:t>values</a:t>
            </a:r>
            <a:endParaRPr lang="en-GB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0CA0A52-CF44-4428-B2BA-145E4FE8689D}"/>
              </a:ext>
            </a:extLst>
          </p:cNvPr>
          <p:cNvSpPr txBox="1"/>
          <p:nvPr/>
        </p:nvSpPr>
        <p:spPr>
          <a:xfrm>
            <a:off x="359124" y="102271"/>
            <a:ext cx="3137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PROTEOME (Pro)</a:t>
            </a:r>
          </a:p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PHOSPHOPROTEOME (</a:t>
            </a:r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1B5656F-E890-644A-69A7-F6E76D9305D5}"/>
              </a:ext>
            </a:extLst>
          </p:cNvPr>
          <p:cNvSpPr txBox="1"/>
          <p:nvPr/>
        </p:nvSpPr>
        <p:spPr>
          <a:xfrm>
            <a:off x="1832805" y="5315102"/>
            <a:ext cx="242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Normalized</a:t>
            </a:r>
            <a:r>
              <a:rPr lang="es-ES" dirty="0"/>
              <a:t> </a:t>
            </a:r>
            <a:r>
              <a:rPr lang="es-ES" dirty="0" err="1"/>
              <a:t>levels</a:t>
            </a:r>
            <a:endParaRPr lang="en-GB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C4E885A-BAD2-78F7-1D01-E21DD1FEA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862" y="4982922"/>
            <a:ext cx="2014493" cy="1207128"/>
          </a:xfrm>
          <a:prstGeom prst="rect">
            <a:avLst/>
          </a:prstGeom>
        </p:spPr>
      </p:pic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F0362AAA-8EC8-0C96-7C5C-20B85989EC3A}"/>
              </a:ext>
            </a:extLst>
          </p:cNvPr>
          <p:cNvSpPr/>
          <p:nvPr/>
        </p:nvSpPr>
        <p:spPr>
          <a:xfrm>
            <a:off x="4006898" y="5399397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FFC6071D-A75D-45F8-C5EA-F292572928D4}"/>
              </a:ext>
            </a:extLst>
          </p:cNvPr>
          <p:cNvSpPr/>
          <p:nvPr/>
        </p:nvSpPr>
        <p:spPr>
          <a:xfrm>
            <a:off x="7384258" y="5412605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D0A0F50-C7F1-35F9-C1A8-6E9109238833}"/>
              </a:ext>
            </a:extLst>
          </p:cNvPr>
          <p:cNvSpPr txBox="1"/>
          <p:nvPr/>
        </p:nvSpPr>
        <p:spPr>
          <a:xfrm>
            <a:off x="4472388" y="4351717"/>
            <a:ext cx="323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ENRICHMENT ANALYSIS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94017A7-9B30-3260-3825-8F6A1A9BE561}"/>
              </a:ext>
            </a:extLst>
          </p:cNvPr>
          <p:cNvSpPr txBox="1"/>
          <p:nvPr/>
        </p:nvSpPr>
        <p:spPr>
          <a:xfrm>
            <a:off x="8252763" y="5279672"/>
            <a:ext cx="3923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Classes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proteins</a:t>
            </a:r>
            <a:r>
              <a:rPr lang="es-ES" dirty="0"/>
              <a:t> </a:t>
            </a:r>
            <a:r>
              <a:rPr lang="es-ES" dirty="0" err="1"/>
              <a:t>over-repressented</a:t>
            </a:r>
            <a:endParaRPr lang="en-GB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50208C3-FA81-DDCE-CB80-05A86F9ED297}"/>
              </a:ext>
            </a:extLst>
          </p:cNvPr>
          <p:cNvSpPr txBox="1"/>
          <p:nvPr/>
        </p:nvSpPr>
        <p:spPr>
          <a:xfrm>
            <a:off x="655262" y="1551842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0A55B70-9F79-9414-D620-1686FC0B14F2}"/>
              </a:ext>
            </a:extLst>
          </p:cNvPr>
          <p:cNvSpPr txBox="1"/>
          <p:nvPr/>
        </p:nvSpPr>
        <p:spPr>
          <a:xfrm>
            <a:off x="10861301" y="1492818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56432F9-D5C1-69D9-2CBE-3F0854613E50}"/>
              </a:ext>
            </a:extLst>
          </p:cNvPr>
          <p:cNvSpPr txBox="1"/>
          <p:nvPr/>
        </p:nvSpPr>
        <p:spPr>
          <a:xfrm>
            <a:off x="8944861" y="873068"/>
            <a:ext cx="126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limma</a:t>
            </a:r>
            <a:endParaRPr lang="es-E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FDEB7C6-61FC-BA6A-56F3-121A15B37B7A}"/>
              </a:ext>
            </a:extLst>
          </p:cNvPr>
          <p:cNvSpPr txBox="1"/>
          <p:nvPr/>
        </p:nvSpPr>
        <p:spPr>
          <a:xfrm>
            <a:off x="8963070" y="2453020"/>
            <a:ext cx="126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>
                <a:solidFill>
                  <a:schemeClr val="accent1">
                    <a:lumMod val="75000"/>
                  </a:schemeClr>
                </a:solidFill>
              </a:rPr>
              <a:t>DEP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48B00BE-D7D1-C976-E524-07CA74325CF3}"/>
              </a:ext>
            </a:extLst>
          </p:cNvPr>
          <p:cNvSpPr txBox="1"/>
          <p:nvPr/>
        </p:nvSpPr>
        <p:spPr>
          <a:xfrm>
            <a:off x="8834301" y="2912074"/>
            <a:ext cx="209796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i="0" u="sng" dirty="0">
                <a:solidFill>
                  <a:srgbClr val="002060"/>
                </a:solidFill>
                <a:effectLst/>
                <a:latin typeface="Lato" panose="020F050202020403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DEP: </a:t>
            </a:r>
            <a:r>
              <a:rPr lang="en-GB" sz="1100" b="0" i="0" u="sng" dirty="0">
                <a:solidFill>
                  <a:srgbClr val="0563C1"/>
                </a:solidFill>
                <a:effectLst/>
                <a:latin typeface="Lato" panose="020F050202020403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https://bioconductor.org/packages/release/bioc/vignettes/DEP/inst/doc/DEP.html</a:t>
            </a:r>
            <a:endParaRPr lang="en-GB" sz="11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49160D19-AEF0-0CA7-87B7-03A435C8E5A4}"/>
              </a:ext>
            </a:extLst>
          </p:cNvPr>
          <p:cNvSpPr txBox="1"/>
          <p:nvPr/>
        </p:nvSpPr>
        <p:spPr>
          <a:xfrm>
            <a:off x="2324936" y="5027284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6F1A19D-0C50-F4E4-5887-9DC2731A34F3}"/>
              </a:ext>
            </a:extLst>
          </p:cNvPr>
          <p:cNvSpPr txBox="1"/>
          <p:nvPr/>
        </p:nvSpPr>
        <p:spPr>
          <a:xfrm>
            <a:off x="9379626" y="4888103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ECA1B8A-9C12-23CA-D9C7-AD01228EDD26}"/>
              </a:ext>
            </a:extLst>
          </p:cNvPr>
          <p:cNvSpPr txBox="1"/>
          <p:nvPr/>
        </p:nvSpPr>
        <p:spPr>
          <a:xfrm>
            <a:off x="8881522" y="185457"/>
            <a:ext cx="2869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(Maria M., </a:t>
            </a:r>
            <a:r>
              <a:rPr lang="es-ES" sz="1200" b="1" dirty="0" err="1"/>
              <a:t>Marko</a:t>
            </a:r>
            <a:r>
              <a:rPr lang="es-ES" sz="1200" b="1" dirty="0"/>
              <a:t> P., Maja and Pedro)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2134744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0D9698-4299-0437-C9C8-5422559C1365}"/>
              </a:ext>
            </a:extLst>
          </p:cNvPr>
          <p:cNvSpPr txBox="1"/>
          <p:nvPr/>
        </p:nvSpPr>
        <p:spPr>
          <a:xfrm>
            <a:off x="3763495" y="236257"/>
            <a:ext cx="6051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PHOSPHOPROTEOMICS (</a:t>
            </a:r>
            <a:r>
              <a:rPr lang="es-ES" sz="3200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5" name="CuadroTexto 4">
            <a:hlinkClick r:id="rId2"/>
            <a:extLst>
              <a:ext uri="{FF2B5EF4-FFF2-40B4-BE49-F238E27FC236}">
                <a16:creationId xmlns:a16="http://schemas.microsoft.com/office/drawing/2014/main" id="{606EA56F-C6FB-EDD5-1501-C81162E640EC}"/>
              </a:ext>
            </a:extLst>
          </p:cNvPr>
          <p:cNvSpPr txBox="1"/>
          <p:nvPr/>
        </p:nvSpPr>
        <p:spPr>
          <a:xfrm>
            <a:off x="1154942" y="2766404"/>
            <a:ext cx="122613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</a:rPr>
              <a:t>Table DEPS</a:t>
            </a:r>
            <a:r>
              <a:rPr lang="en-GB" sz="1400" u="sng" dirty="0">
                <a:solidFill>
                  <a:srgbClr val="0070C0"/>
                </a:solidFill>
              </a:rPr>
              <a:t>: </a:t>
            </a:r>
            <a:r>
              <a:rPr lang="en-GB" sz="1400" u="sng" dirty="0">
                <a:solidFill>
                  <a:srgbClr val="0070C0"/>
                </a:solidFill>
                <a:hlinkClick r:id="rId2"/>
              </a:rPr>
              <a:t>https://github.com/NIB-SI/UJI-Omics-phd/blob/main/_I_UJI-Omics-phd/_S_multiOmicsIntegra/_A_04_EnrichmentProteomics-R/PHOSPHOPROTEOMICS/output/DEP%20for%20network.xlsx</a:t>
            </a:r>
            <a:endParaRPr lang="en-GB" sz="1400" u="sng" dirty="0">
              <a:solidFill>
                <a:srgbClr val="0070C0"/>
              </a:solidFill>
            </a:endParaRPr>
          </a:p>
        </p:txBody>
      </p:sp>
      <p:sp>
        <p:nvSpPr>
          <p:cNvPr id="6" name="CuadroTexto 5">
            <a:hlinkClick r:id="rId3"/>
            <a:extLst>
              <a:ext uri="{FF2B5EF4-FFF2-40B4-BE49-F238E27FC236}">
                <a16:creationId xmlns:a16="http://schemas.microsoft.com/office/drawing/2014/main" id="{73A8AFF6-3B42-500C-671A-897BCFB44545}"/>
              </a:ext>
            </a:extLst>
          </p:cNvPr>
          <p:cNvSpPr txBox="1"/>
          <p:nvPr/>
        </p:nvSpPr>
        <p:spPr>
          <a:xfrm>
            <a:off x="1154942" y="4056215"/>
            <a:ext cx="988211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</a:rPr>
              <a:t>Table enrichment</a:t>
            </a:r>
            <a:r>
              <a:rPr lang="en-GB" sz="1400" b="1" u="sng" dirty="0">
                <a:solidFill>
                  <a:srgbClr val="0070C0"/>
                </a:solidFill>
              </a:rPr>
              <a:t> </a:t>
            </a:r>
            <a:r>
              <a:rPr lang="en-GB" sz="1400" u="sng" dirty="0">
                <a:solidFill>
                  <a:srgbClr val="0070C0"/>
                </a:solidFill>
              </a:rPr>
              <a:t>https://github.com/NIB-SI/UJI-Omics-phd/blob/main/_I_UJI-Omics-phd/_S_multiOmicsIntegra/_A_04_EnrichmentProteomics-R/PHOSPHOPROTEOMICS/output/GSEA_few-cols%20(phosphoproteomics).xlsx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0A545F2-297F-71B6-4098-64EDFE7CCC3E}"/>
              </a:ext>
            </a:extLst>
          </p:cNvPr>
          <p:cNvSpPr txBox="1"/>
          <p:nvPr/>
        </p:nvSpPr>
        <p:spPr>
          <a:xfrm>
            <a:off x="1138136" y="1551744"/>
            <a:ext cx="102797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</a:rPr>
              <a:t>HTML DEPs </a:t>
            </a:r>
            <a:r>
              <a:rPr lang="en-GB" sz="1400" dirty="0">
                <a:hlinkClick r:id="rId4"/>
              </a:rPr>
              <a:t>https://github.com/NIB-SI/UJI-Omics-phd/blob/main/_I_UJI-Omics-phd/_S_multiOmicsIntegra/_A_04_EnrichmentProteomics-R/PHOSPHOPROTEOMICS/scripts/01_DEP-DE-prot_modified-for-Maria.html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542786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C157AB6-D300-63DC-AA1B-9E33BB65A12A}"/>
              </a:ext>
            </a:extLst>
          </p:cNvPr>
          <p:cNvCxnSpPr/>
          <p:nvPr/>
        </p:nvCxnSpPr>
        <p:spPr>
          <a:xfrm>
            <a:off x="6275205" y="1230549"/>
            <a:ext cx="0" cy="439690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211;p6">
            <a:extLst>
              <a:ext uri="{FF2B5EF4-FFF2-40B4-BE49-F238E27FC236}">
                <a16:creationId xmlns:a16="http://schemas.microsoft.com/office/drawing/2014/main" id="{7562E8E3-CA98-112C-FB31-C59389F52337}"/>
              </a:ext>
            </a:extLst>
          </p:cNvPr>
          <p:cNvSpPr txBox="1"/>
          <p:nvPr/>
        </p:nvSpPr>
        <p:spPr>
          <a:xfrm>
            <a:off x="7649171" y="5815238"/>
            <a:ext cx="37848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Tomato</a:t>
            </a:r>
            <a:r>
              <a:rPr lang="es-ES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s-ES" b="1" i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Botrytis</a:t>
            </a:r>
            <a:r>
              <a:rPr lang="es-ES" b="1" i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b="1" i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cinerea</a:t>
            </a:r>
            <a:endParaRPr b="1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DA2B2C76-9BEF-A60E-F4E1-3642F8E1D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040" y="1646001"/>
            <a:ext cx="3467100" cy="398145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8C9A1DD-7B99-BD55-5484-D625A0500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340" y="1093689"/>
            <a:ext cx="2867025" cy="4543425"/>
          </a:xfrm>
          <a:prstGeom prst="rect">
            <a:avLst/>
          </a:prstGeom>
        </p:spPr>
      </p:pic>
      <p:sp>
        <p:nvSpPr>
          <p:cNvPr id="25" name="Google Shape;211;p6">
            <a:extLst>
              <a:ext uri="{FF2B5EF4-FFF2-40B4-BE49-F238E27FC236}">
                <a16:creationId xmlns:a16="http://schemas.microsoft.com/office/drawing/2014/main" id="{EEDD386A-6D84-D7DC-0020-69B0B6CED768}"/>
              </a:ext>
            </a:extLst>
          </p:cNvPr>
          <p:cNvSpPr txBox="1"/>
          <p:nvPr/>
        </p:nvSpPr>
        <p:spPr>
          <a:xfrm>
            <a:off x="1312340" y="5817624"/>
            <a:ext cx="37848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Citrus</a:t>
            </a:r>
            <a:r>
              <a:rPr lang="es-ES" sz="18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s-ES" sz="1800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Tetranychus</a:t>
            </a:r>
            <a:r>
              <a:rPr lang="es-ES" sz="18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800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urticae</a:t>
            </a:r>
            <a:endParaRPr sz="1800" b="1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6F91A4-BCD1-BD3A-1D41-1A9197AED478}"/>
              </a:ext>
            </a:extLst>
          </p:cNvPr>
          <p:cNvSpPr txBox="1"/>
          <p:nvPr/>
        </p:nvSpPr>
        <p:spPr>
          <a:xfrm>
            <a:off x="1594445" y="120985"/>
            <a:ext cx="9361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2060"/>
                </a:solidFill>
              </a:rPr>
              <a:t>MIR mechanisms against </a:t>
            </a:r>
            <a:r>
              <a:rPr lang="en-GB" sz="2400" b="1" i="1" dirty="0">
                <a:solidFill>
                  <a:srgbClr val="002060"/>
                </a:solidFill>
              </a:rPr>
              <a:t>Botrytis cinerea</a:t>
            </a:r>
            <a:r>
              <a:rPr lang="en-GB" sz="2400" b="1" dirty="0">
                <a:solidFill>
                  <a:srgbClr val="002060"/>
                </a:solidFill>
              </a:rPr>
              <a:t> in tomato and exploration on </a:t>
            </a:r>
            <a:r>
              <a:rPr lang="en-GB" sz="2400" b="1" i="1" dirty="0" err="1">
                <a:solidFill>
                  <a:srgbClr val="002060"/>
                </a:solidFill>
              </a:rPr>
              <a:t>Tetranychus</a:t>
            </a:r>
            <a:r>
              <a:rPr lang="en-GB" sz="2400" b="1" i="1" dirty="0">
                <a:solidFill>
                  <a:srgbClr val="002060"/>
                </a:solidFill>
              </a:rPr>
              <a:t> </a:t>
            </a:r>
            <a:r>
              <a:rPr lang="en-GB" sz="2400" b="1" i="1" dirty="0" err="1">
                <a:solidFill>
                  <a:srgbClr val="002060"/>
                </a:solidFill>
              </a:rPr>
              <a:t>urticae</a:t>
            </a:r>
            <a:r>
              <a:rPr lang="en-GB" sz="2400" b="1" i="1" dirty="0">
                <a:solidFill>
                  <a:srgbClr val="002060"/>
                </a:solidFill>
              </a:rPr>
              <a:t> </a:t>
            </a:r>
            <a:r>
              <a:rPr lang="en-GB" sz="2400" b="1" dirty="0">
                <a:solidFill>
                  <a:srgbClr val="002060"/>
                </a:solidFill>
              </a:rPr>
              <a:t>in citrus</a:t>
            </a:r>
            <a:endParaRPr lang="es-ES" sz="2400" b="1" i="1" dirty="0">
              <a:solidFill>
                <a:srgbClr val="00206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72F2D7-E7E6-01D9-DFB8-8B2A816369FC}"/>
              </a:ext>
            </a:extLst>
          </p:cNvPr>
          <p:cNvSpPr txBox="1"/>
          <p:nvPr/>
        </p:nvSpPr>
        <p:spPr>
          <a:xfrm>
            <a:off x="167303" y="262692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Maria’s</a:t>
            </a:r>
            <a:r>
              <a:rPr lang="es-ES" b="1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thesis</a:t>
            </a:r>
            <a:endParaRPr lang="en-GB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298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62D7BB8-47BB-3B24-2FDB-8ACDBC667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610" y="675904"/>
            <a:ext cx="7638780" cy="578326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5AD7196-2E04-F370-D6C1-8D24114FF5D2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D801888-DAA3-4656-280A-54E2EA99A237}"/>
              </a:ext>
            </a:extLst>
          </p:cNvPr>
          <p:cNvSpPr txBox="1"/>
          <p:nvPr/>
        </p:nvSpPr>
        <p:spPr>
          <a:xfrm>
            <a:off x="3769579" y="85087"/>
            <a:ext cx="517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PRINCIPAL COMPONENT ANALYSIS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5BCF30D3-3F21-7802-6314-998E0FF04BD8}"/>
              </a:ext>
            </a:extLst>
          </p:cNvPr>
          <p:cNvCxnSpPr>
            <a:cxnSpLocks/>
          </p:cNvCxnSpPr>
          <p:nvPr/>
        </p:nvCxnSpPr>
        <p:spPr>
          <a:xfrm flipH="1">
            <a:off x="6096000" y="2054927"/>
            <a:ext cx="3417651" cy="1281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F784E206-7A6D-61A2-1F8B-4330DD0700DB}"/>
              </a:ext>
            </a:extLst>
          </p:cNvPr>
          <p:cNvSpPr txBox="1"/>
          <p:nvPr/>
        </p:nvSpPr>
        <p:spPr>
          <a:xfrm>
            <a:off x="9251004" y="1700984"/>
            <a:ext cx="3077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2060"/>
                </a:solidFill>
              </a:rPr>
              <a:t>High </a:t>
            </a:r>
            <a:r>
              <a:rPr lang="es-ES" sz="2000" b="1" dirty="0" err="1">
                <a:solidFill>
                  <a:srgbClr val="002060"/>
                </a:solidFill>
              </a:rPr>
              <a:t>variability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but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infested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plants</a:t>
            </a:r>
            <a:r>
              <a:rPr lang="es-ES" sz="2000" b="1" dirty="0">
                <a:solidFill>
                  <a:srgbClr val="002060"/>
                </a:solidFill>
              </a:rPr>
              <a:t> are </a:t>
            </a:r>
            <a:r>
              <a:rPr lang="es-ES" sz="2000" b="1" dirty="0" err="1">
                <a:solidFill>
                  <a:srgbClr val="002060"/>
                </a:solidFill>
              </a:rPr>
              <a:t>close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982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E2EE30F-D4AE-22F4-5ADB-2810DBD3D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503" y="701279"/>
            <a:ext cx="8764286" cy="545544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297C814-DBDC-4D36-7A25-13FF4B4F4787}"/>
              </a:ext>
            </a:extLst>
          </p:cNvPr>
          <p:cNvSpPr txBox="1"/>
          <p:nvPr/>
        </p:nvSpPr>
        <p:spPr>
          <a:xfrm>
            <a:off x="4402200" y="84998"/>
            <a:ext cx="4411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HEATMAP WITH CLUSTERING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C0D541F-D3B6-7D0E-7E09-B45ADC91054D}"/>
              </a:ext>
            </a:extLst>
          </p:cNvPr>
          <p:cNvSpPr/>
          <p:nvPr/>
        </p:nvSpPr>
        <p:spPr>
          <a:xfrm>
            <a:off x="6731540" y="4795736"/>
            <a:ext cx="1689367" cy="5252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9AA074C-D620-6576-7AB0-AE7F487E9CDB}"/>
              </a:ext>
            </a:extLst>
          </p:cNvPr>
          <p:cNvSpPr txBox="1"/>
          <p:nvPr/>
        </p:nvSpPr>
        <p:spPr>
          <a:xfrm>
            <a:off x="6896912" y="6297703"/>
            <a:ext cx="152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rgbClr val="0070C0"/>
                </a:solidFill>
              </a:rPr>
              <a:t>Priming</a:t>
            </a:r>
            <a:r>
              <a:rPr lang="es-ES" sz="2400" dirty="0">
                <a:solidFill>
                  <a:srgbClr val="0070C0"/>
                </a:solidFill>
              </a:rPr>
              <a:t>?</a:t>
            </a:r>
            <a:endParaRPr lang="en-GB" sz="2400" dirty="0">
              <a:solidFill>
                <a:srgbClr val="0070C0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1EE2A55-3CE2-8413-C9DC-4E381168BF3F}"/>
              </a:ext>
            </a:extLst>
          </p:cNvPr>
          <p:cNvSpPr/>
          <p:nvPr/>
        </p:nvSpPr>
        <p:spPr>
          <a:xfrm>
            <a:off x="2000655" y="4636851"/>
            <a:ext cx="1689367" cy="40207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4193079-1154-DC88-7802-645E64D5A3F8}"/>
              </a:ext>
            </a:extLst>
          </p:cNvPr>
          <p:cNvCxnSpPr/>
          <p:nvPr/>
        </p:nvCxnSpPr>
        <p:spPr>
          <a:xfrm flipV="1">
            <a:off x="7393021" y="5505855"/>
            <a:ext cx="0" cy="72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47B6576D-2378-7C57-747E-2EF1DDE51FDC}"/>
              </a:ext>
            </a:extLst>
          </p:cNvPr>
          <p:cNvCxnSpPr>
            <a:cxnSpLocks/>
          </p:cNvCxnSpPr>
          <p:nvPr/>
        </p:nvCxnSpPr>
        <p:spPr>
          <a:xfrm flipV="1">
            <a:off x="2973421" y="5141067"/>
            <a:ext cx="0" cy="1156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6F1DA37-67F4-B6AE-73A0-2375D57DA517}"/>
              </a:ext>
            </a:extLst>
          </p:cNvPr>
          <p:cNvSpPr txBox="1"/>
          <p:nvPr/>
        </p:nvSpPr>
        <p:spPr>
          <a:xfrm>
            <a:off x="2610262" y="6258860"/>
            <a:ext cx="2876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rgbClr val="0070C0"/>
                </a:solidFill>
              </a:rPr>
              <a:t>Priming</a:t>
            </a:r>
            <a:r>
              <a:rPr lang="es-ES" sz="2400" dirty="0">
                <a:solidFill>
                  <a:srgbClr val="0070C0"/>
                </a:solidFill>
              </a:rPr>
              <a:t>?</a:t>
            </a:r>
            <a:endParaRPr lang="en-GB" sz="2400" dirty="0">
              <a:solidFill>
                <a:srgbClr val="0070C0"/>
              </a:solidFill>
            </a:endParaRP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3701CDF0-86C4-44A2-4B6E-9D3904554ED8}"/>
              </a:ext>
            </a:extLst>
          </p:cNvPr>
          <p:cNvCxnSpPr>
            <a:cxnSpLocks/>
          </p:cNvCxnSpPr>
          <p:nvPr/>
        </p:nvCxnSpPr>
        <p:spPr>
          <a:xfrm>
            <a:off x="8531157" y="1079770"/>
            <a:ext cx="1964988" cy="4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8A456B0-EF95-78D4-151D-0DBF1CF37A60}"/>
              </a:ext>
            </a:extLst>
          </p:cNvPr>
          <p:cNvSpPr txBox="1"/>
          <p:nvPr/>
        </p:nvSpPr>
        <p:spPr>
          <a:xfrm>
            <a:off x="10100218" y="1527242"/>
            <a:ext cx="2159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Symbiosis</a:t>
            </a:r>
            <a:r>
              <a:rPr lang="es-ES" b="1" dirty="0">
                <a:solidFill>
                  <a:srgbClr val="002060"/>
                </a:solidFill>
              </a:rPr>
              <a:t> has a </a:t>
            </a:r>
            <a:r>
              <a:rPr lang="es-ES" b="1" dirty="0" err="1">
                <a:solidFill>
                  <a:srgbClr val="002060"/>
                </a:solidFill>
              </a:rPr>
              <a:t>huge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impact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on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phosphoproteome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FDBA280-33F3-2599-0E57-79F69181ABEA}"/>
              </a:ext>
            </a:extLst>
          </p:cNvPr>
          <p:cNvSpPr txBox="1"/>
          <p:nvPr/>
        </p:nvSpPr>
        <p:spPr>
          <a:xfrm>
            <a:off x="10304833" y="3018448"/>
            <a:ext cx="1815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02060"/>
                </a:solidFill>
              </a:rPr>
              <a:t>Are AM </a:t>
            </a:r>
            <a:r>
              <a:rPr lang="es-ES" b="1" dirty="0" err="1">
                <a:solidFill>
                  <a:srgbClr val="002060"/>
                </a:solidFill>
              </a:rPr>
              <a:t>plants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preparing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itselfs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for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futher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stresses</a:t>
            </a:r>
            <a:r>
              <a:rPr lang="es-ES" b="1" dirty="0">
                <a:solidFill>
                  <a:srgbClr val="002060"/>
                </a:solidFill>
              </a:rPr>
              <a:t>?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EF07C99-17DB-5EC4-6179-15106E6F44F3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687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C33FFC0-C928-55E6-B636-64AE0FBF9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149" y="1371936"/>
            <a:ext cx="6110504" cy="503859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68812B6-3A86-B3FF-F757-8A5E60097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96" y="1364557"/>
            <a:ext cx="5929625" cy="504597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6290E5E-6966-46F6-2A5E-1C93F3AB7FC4}"/>
              </a:ext>
            </a:extLst>
          </p:cNvPr>
          <p:cNvSpPr txBox="1"/>
          <p:nvPr/>
        </p:nvSpPr>
        <p:spPr>
          <a:xfrm>
            <a:off x="4839622" y="197519"/>
            <a:ext cx="3594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VOLCANO PLOTS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427D1B5-21A3-57F6-D776-D29032208874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FB510302-C2EE-8920-EDD8-FA580F46DE84}"/>
              </a:ext>
            </a:extLst>
          </p:cNvPr>
          <p:cNvCxnSpPr>
            <a:cxnSpLocks/>
          </p:cNvCxnSpPr>
          <p:nvPr/>
        </p:nvCxnSpPr>
        <p:spPr>
          <a:xfrm flipV="1">
            <a:off x="4230024" y="972766"/>
            <a:ext cx="3406189" cy="178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26AE4A45-5254-C82C-5718-A7A16A8039BE}"/>
              </a:ext>
            </a:extLst>
          </p:cNvPr>
          <p:cNvSpPr txBox="1"/>
          <p:nvPr/>
        </p:nvSpPr>
        <p:spPr>
          <a:xfrm>
            <a:off x="7756186" y="207869"/>
            <a:ext cx="4170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These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phosphorilated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proteins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could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explain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the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induced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resistance</a:t>
            </a:r>
            <a:endParaRPr lang="en-GB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3429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50FFE8B-D615-125D-AD1E-5DB8B2CC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14" y="5653161"/>
            <a:ext cx="6812092" cy="100732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3F7F930-8A2A-BA8D-2964-46D551266994}"/>
              </a:ext>
            </a:extLst>
          </p:cNvPr>
          <p:cNvSpPr txBox="1"/>
          <p:nvPr/>
        </p:nvSpPr>
        <p:spPr>
          <a:xfrm>
            <a:off x="2186698" y="281736"/>
            <a:ext cx="8873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PHOSPHORILATED PROTEINS WITH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&gt;1.5 AND p-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&gt;0.05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4FC7CEC-2F4B-E6C5-6BA6-4073FE06036B}"/>
              </a:ext>
            </a:extLst>
          </p:cNvPr>
          <p:cNvSpPr txBox="1"/>
          <p:nvPr/>
        </p:nvSpPr>
        <p:spPr>
          <a:xfrm>
            <a:off x="1084229" y="5373822"/>
            <a:ext cx="30488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dirty="0" err="1">
                <a:solidFill>
                  <a:srgbClr val="212121"/>
                </a:solidFill>
                <a:effectLst/>
                <a:latin typeface="Helvetica Neue"/>
              </a:rPr>
              <a:t>doi</a:t>
            </a:r>
            <a:r>
              <a:rPr lang="en-GB" sz="1200" b="0" i="0" dirty="0">
                <a:solidFill>
                  <a:srgbClr val="212121"/>
                </a:solidFill>
                <a:effectLst/>
                <a:latin typeface="Helvetica Neue"/>
              </a:rPr>
              <a:t>: </a:t>
            </a:r>
            <a:r>
              <a:rPr lang="en-GB" sz="1200" b="0" i="0" u="sng" dirty="0">
                <a:solidFill>
                  <a:srgbClr val="376FAA"/>
                </a:solidFill>
                <a:effectLst/>
                <a:latin typeface="Helvetica Neue"/>
                <a:hlinkClick r:id="rId3"/>
              </a:rPr>
              <a:t>10.3389/fpls.2014.00293</a:t>
            </a:r>
            <a:endParaRPr lang="en-GB" sz="12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D99A36B-B685-812F-B8EE-B591C81FF582}"/>
              </a:ext>
            </a:extLst>
          </p:cNvPr>
          <p:cNvSpPr txBox="1"/>
          <p:nvPr/>
        </p:nvSpPr>
        <p:spPr>
          <a:xfrm>
            <a:off x="7594763" y="5904821"/>
            <a:ext cx="21473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Solyc05g007680.1.1</a:t>
            </a:r>
            <a:r>
              <a:rPr lang="en-GB" sz="1600" dirty="0"/>
              <a:t>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44C55FC-32C7-3196-EFCD-7EEA98E15FEF}"/>
              </a:ext>
            </a:extLst>
          </p:cNvPr>
          <p:cNvSpPr txBox="1"/>
          <p:nvPr/>
        </p:nvSpPr>
        <p:spPr>
          <a:xfrm>
            <a:off x="9573126" y="5935598"/>
            <a:ext cx="24977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 err="1"/>
              <a:t>Arabinanase</a:t>
            </a:r>
            <a:r>
              <a:rPr lang="en-GB" sz="1200" dirty="0"/>
              <a:t>/</a:t>
            </a:r>
            <a:r>
              <a:rPr lang="en-GB" sz="1200" dirty="0" err="1"/>
              <a:t>levansucrase</a:t>
            </a:r>
            <a:r>
              <a:rPr lang="en-GB" sz="1200" dirty="0"/>
              <a:t>/invertase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AFF39E4-FAAE-F3EB-2C2C-A9889F7FB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229" y="1569786"/>
            <a:ext cx="10636971" cy="94797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B9C8238-0985-19A3-09C9-8D3CD8557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473" y="3648365"/>
            <a:ext cx="6479134" cy="1476748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1926C2B3-0919-2342-8967-2E2CCD2F7BB1}"/>
              </a:ext>
            </a:extLst>
          </p:cNvPr>
          <p:cNvSpPr txBox="1"/>
          <p:nvPr/>
        </p:nvSpPr>
        <p:spPr>
          <a:xfrm>
            <a:off x="7563363" y="3969218"/>
            <a:ext cx="25875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Solyc10g007410.4.1</a:t>
            </a:r>
            <a:r>
              <a:rPr lang="en-GB" sz="1600" dirty="0"/>
              <a:t> 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AD10B4E-39E4-D92A-B408-36B78FB1B1A4}"/>
              </a:ext>
            </a:extLst>
          </p:cNvPr>
          <p:cNvSpPr txBox="1"/>
          <p:nvPr/>
        </p:nvSpPr>
        <p:spPr>
          <a:xfrm>
            <a:off x="9573126" y="4005830"/>
            <a:ext cx="24977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Gamma-glutamyl hydrolase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21A897B-325D-DC0E-A687-51E756FA61A0}"/>
              </a:ext>
            </a:extLst>
          </p:cNvPr>
          <p:cNvSpPr/>
          <p:nvPr/>
        </p:nvSpPr>
        <p:spPr>
          <a:xfrm>
            <a:off x="4649825" y="1405637"/>
            <a:ext cx="1446175" cy="3385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EB7C6BD-731E-DF13-9026-CD885F8F7D62}"/>
              </a:ext>
            </a:extLst>
          </p:cNvPr>
          <p:cNvSpPr/>
          <p:nvPr/>
        </p:nvSpPr>
        <p:spPr>
          <a:xfrm>
            <a:off x="6304231" y="1399339"/>
            <a:ext cx="1446175" cy="3385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4957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655F731-17F6-C7B4-935F-2C98851AB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179" y="1017990"/>
            <a:ext cx="9007236" cy="553845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F971789-1714-0E71-50FB-4B52863C50CC}"/>
              </a:ext>
            </a:extLst>
          </p:cNvPr>
          <p:cNvSpPr txBox="1"/>
          <p:nvPr/>
        </p:nvSpPr>
        <p:spPr>
          <a:xfrm>
            <a:off x="1420238" y="255391"/>
            <a:ext cx="8929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Frequency plot of significant proteins between contrasts/conditions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351200F-9DA7-C682-B3AA-785E963E2D4B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48730FF0-86D8-7286-F417-1B652A55FA24}"/>
              </a:ext>
            </a:extLst>
          </p:cNvPr>
          <p:cNvCxnSpPr>
            <a:cxnSpLocks/>
          </p:cNvCxnSpPr>
          <p:nvPr/>
        </p:nvCxnSpPr>
        <p:spPr>
          <a:xfrm flipV="1">
            <a:off x="6204738" y="1361872"/>
            <a:ext cx="3406189" cy="178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20327235-61D3-E332-1F22-F754FA957086}"/>
              </a:ext>
            </a:extLst>
          </p:cNvPr>
          <p:cNvSpPr txBox="1"/>
          <p:nvPr/>
        </p:nvSpPr>
        <p:spPr>
          <a:xfrm>
            <a:off x="9461769" y="625440"/>
            <a:ext cx="2730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Higher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number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of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proteins</a:t>
            </a:r>
            <a:r>
              <a:rPr lang="es-ES" b="1" dirty="0">
                <a:solidFill>
                  <a:srgbClr val="002060"/>
                </a:solidFill>
              </a:rPr>
              <a:t> in </a:t>
            </a:r>
            <a:r>
              <a:rPr lang="es-ES" b="1" dirty="0" err="1">
                <a:solidFill>
                  <a:srgbClr val="002060"/>
                </a:solidFill>
              </a:rPr>
              <a:t>AMinf</a:t>
            </a:r>
            <a:r>
              <a:rPr lang="es-ES" b="1" dirty="0">
                <a:solidFill>
                  <a:srgbClr val="002060"/>
                </a:solidFill>
              </a:rPr>
              <a:t>/NM and </a:t>
            </a:r>
            <a:r>
              <a:rPr lang="es-ES" b="1" dirty="0" err="1">
                <a:solidFill>
                  <a:srgbClr val="002060"/>
                </a:solidFill>
              </a:rPr>
              <a:t>AMinf</a:t>
            </a:r>
            <a:r>
              <a:rPr lang="es-ES" b="1" dirty="0">
                <a:solidFill>
                  <a:srgbClr val="002060"/>
                </a:solidFill>
              </a:rPr>
              <a:t>/AM</a:t>
            </a:r>
            <a:endParaRPr lang="en-GB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1562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3F5DC63-F3F7-E810-B2E8-744DB03B1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56" y="624723"/>
            <a:ext cx="6507905" cy="575987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E142DCC-F1E3-BD03-AE67-4F1120E7D94D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4869DDF-5ADF-4598-C90D-274042D19FDC}"/>
              </a:ext>
            </a:extLst>
          </p:cNvPr>
          <p:cNvSpPr txBox="1"/>
          <p:nvPr/>
        </p:nvSpPr>
        <p:spPr>
          <a:xfrm>
            <a:off x="2140084" y="16305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Venn diagram </a:t>
            </a:r>
            <a:r>
              <a:rPr lang="en-GB" sz="2400" b="1" u="sng" dirty="0">
                <a:solidFill>
                  <a:srgbClr val="FF0000"/>
                </a:solidFill>
              </a:rPr>
              <a:t>upregulated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proteins using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p&lt;0.05 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2836A8AE-7953-661C-9E79-13D68914518F}"/>
              </a:ext>
            </a:extLst>
          </p:cNvPr>
          <p:cNvCxnSpPr>
            <a:cxnSpLocks/>
          </p:cNvCxnSpPr>
          <p:nvPr/>
        </p:nvCxnSpPr>
        <p:spPr>
          <a:xfrm flipV="1">
            <a:off x="5208110" y="1342417"/>
            <a:ext cx="3352230" cy="599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D7C50280-6896-0848-D3A5-238B1C3E05C8}"/>
              </a:ext>
            </a:extLst>
          </p:cNvPr>
          <p:cNvSpPr txBox="1"/>
          <p:nvPr/>
        </p:nvSpPr>
        <p:spPr>
          <a:xfrm>
            <a:off x="8362544" y="1100541"/>
            <a:ext cx="273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Enhanced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resistance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71AE5255-4818-E54F-57DC-70B41D117A0E}"/>
              </a:ext>
            </a:extLst>
          </p:cNvPr>
          <p:cNvCxnSpPr>
            <a:cxnSpLocks/>
          </p:cNvCxnSpPr>
          <p:nvPr/>
        </p:nvCxnSpPr>
        <p:spPr>
          <a:xfrm flipV="1">
            <a:off x="6096000" y="2130357"/>
            <a:ext cx="3631660" cy="385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7589E72-EE9C-690D-4CDC-9D42FEC1401E}"/>
              </a:ext>
            </a:extLst>
          </p:cNvPr>
          <p:cNvSpPr txBox="1"/>
          <p:nvPr/>
        </p:nvSpPr>
        <p:spPr>
          <a:xfrm>
            <a:off x="9063746" y="1945691"/>
            <a:ext cx="273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Priming</a:t>
            </a:r>
            <a:endParaRPr lang="en-GB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1104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9A45BB2B-F85F-A27F-B511-E8F3A05CD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111" y="397791"/>
            <a:ext cx="6942914" cy="635067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648C89A-4E47-C3D8-820A-C5EA4E41B11D}"/>
              </a:ext>
            </a:extLst>
          </p:cNvPr>
          <p:cNvSpPr txBox="1"/>
          <p:nvPr/>
        </p:nvSpPr>
        <p:spPr>
          <a:xfrm>
            <a:off x="2140084" y="16305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Venn diagram </a:t>
            </a:r>
            <a:r>
              <a:rPr lang="en-GB" sz="2400" b="1" u="sng" dirty="0">
                <a:solidFill>
                  <a:srgbClr val="FF0000"/>
                </a:solidFill>
              </a:rPr>
              <a:t>downregulated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proteins using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&lt;-1.5 p&lt;0.05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876E492-461A-7CEC-F173-149E984140C2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4350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0D9698-4299-0437-C9C8-5422559C1365}"/>
              </a:ext>
            </a:extLst>
          </p:cNvPr>
          <p:cNvSpPr txBox="1"/>
          <p:nvPr/>
        </p:nvSpPr>
        <p:spPr>
          <a:xfrm>
            <a:off x="4284439" y="311625"/>
            <a:ext cx="4159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PROTEOMICS (Pro)</a:t>
            </a:r>
          </a:p>
        </p:txBody>
      </p:sp>
      <p:sp>
        <p:nvSpPr>
          <p:cNvPr id="5" name="CuadroTexto 4">
            <a:hlinkClick r:id="rId2"/>
            <a:extLst>
              <a:ext uri="{FF2B5EF4-FFF2-40B4-BE49-F238E27FC236}">
                <a16:creationId xmlns:a16="http://schemas.microsoft.com/office/drawing/2014/main" id="{0091793E-4DD5-A6B6-65DE-31E4E059F4FD}"/>
              </a:ext>
            </a:extLst>
          </p:cNvPr>
          <p:cNvSpPr txBox="1"/>
          <p:nvPr/>
        </p:nvSpPr>
        <p:spPr>
          <a:xfrm>
            <a:off x="1020810" y="2768675"/>
            <a:ext cx="112611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</a:rPr>
              <a:t>Table DEPs</a:t>
            </a:r>
            <a:r>
              <a:rPr lang="en-GB" sz="1400" u="sng" dirty="0">
                <a:solidFill>
                  <a:schemeClr val="accent1"/>
                </a:solidFill>
              </a:rPr>
              <a:t>: </a:t>
            </a:r>
            <a:r>
              <a:rPr lang="en-GB" sz="1400" u="sng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https://github.com/NIB-SI/UJI-Omics-phd/blob/main/_I_UJI-Omics-phd/_S_multiOmicsIntegra/_A_04_EnrichmentProteomics-R/PROTEOMICS/output/GSEA_few-cols%20(proteomics).xlsx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sp>
        <p:nvSpPr>
          <p:cNvPr id="6" name="CuadroTexto 5">
            <a:hlinkClick r:id="rId2"/>
            <a:extLst>
              <a:ext uri="{FF2B5EF4-FFF2-40B4-BE49-F238E27FC236}">
                <a16:creationId xmlns:a16="http://schemas.microsoft.com/office/drawing/2014/main" id="{673B8A8E-4D62-0B2C-3149-DE15F9CFED46}"/>
              </a:ext>
            </a:extLst>
          </p:cNvPr>
          <p:cNvSpPr txBox="1"/>
          <p:nvPr/>
        </p:nvSpPr>
        <p:spPr>
          <a:xfrm>
            <a:off x="1020810" y="3914825"/>
            <a:ext cx="112611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</a:rPr>
              <a:t>Table enrichment</a:t>
            </a:r>
            <a:r>
              <a:rPr lang="en-GB" sz="1400" u="sng" dirty="0">
                <a:solidFill>
                  <a:srgbClr val="0070C0"/>
                </a:solidFill>
              </a:rPr>
              <a:t>: </a:t>
            </a:r>
            <a:r>
              <a:rPr lang="en-GB" sz="1400" u="sng" dirty="0">
                <a:solidFill>
                  <a:srgbClr val="0070C0"/>
                </a:solidFill>
                <a:hlinkClick r:id="rId4"/>
              </a:rPr>
              <a:t>https://github.com/NIB-SI/UJI-Omics-phd/blob/main/_I_UJI-Omics-phd/_S_multiOmicsIntegra/_A_04_EnrichmentProteomics-R/PROTEOMICS/output/DEP%20for%20network_proteomics.xlsx</a:t>
            </a:r>
            <a:endParaRPr lang="en-GB" sz="1400" u="sng" dirty="0">
              <a:solidFill>
                <a:srgbClr val="0070C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BA1EDDF-AB82-2D25-376C-12934DBEC593}"/>
              </a:ext>
            </a:extLst>
          </p:cNvPr>
          <p:cNvSpPr txBox="1"/>
          <p:nvPr/>
        </p:nvSpPr>
        <p:spPr>
          <a:xfrm>
            <a:off x="1020810" y="1469475"/>
            <a:ext cx="101503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</a:rPr>
              <a:t>HTML DEPs</a:t>
            </a:r>
            <a:r>
              <a:rPr lang="en-GB" sz="1400" b="1" u="sng" dirty="0">
                <a:solidFill>
                  <a:srgbClr val="0070C0"/>
                </a:solidFill>
              </a:rPr>
              <a:t> </a:t>
            </a:r>
            <a:r>
              <a:rPr lang="en-GB" sz="1400" u="sng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GB" sz="1400" u="sng" dirty="0">
                <a:solidFill>
                  <a:schemeClr val="accent1"/>
                </a:solidFill>
              </a:rPr>
              <a:t>://github.com/NIB-SI/UJI-Omics-phd/blob/main/_I_UJI-Omics-phd/_S_multiOmicsIntegra/_A_04_EnrichmentProteomics-R/PROTEOMICS/Scripts/01_DEP-DE-proteomics_modified-for-Maria.html</a:t>
            </a:r>
          </a:p>
        </p:txBody>
      </p:sp>
    </p:spTree>
    <p:extLst>
      <p:ext uri="{BB962C8B-B14F-4D97-AF65-F5344CB8AC3E}">
        <p14:creationId xmlns:p14="http://schemas.microsoft.com/office/powerpoint/2010/main" val="11928086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1BC2D2C-DE90-1A93-F2C8-E70B8A8AD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397" y="751681"/>
            <a:ext cx="7267139" cy="5689622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BF4A851E-2823-7D2D-D244-D0E5AD0C5803}"/>
              </a:ext>
            </a:extLst>
          </p:cNvPr>
          <p:cNvCxnSpPr>
            <a:cxnSpLocks/>
          </p:cNvCxnSpPr>
          <p:nvPr/>
        </p:nvCxnSpPr>
        <p:spPr>
          <a:xfrm>
            <a:off x="7208195" y="5214025"/>
            <a:ext cx="1964988" cy="4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D8240EDA-EB5B-E648-A4F8-A48612B23176}"/>
              </a:ext>
            </a:extLst>
          </p:cNvPr>
          <p:cNvSpPr txBox="1"/>
          <p:nvPr/>
        </p:nvSpPr>
        <p:spPr>
          <a:xfrm>
            <a:off x="8753935" y="5733417"/>
            <a:ext cx="2957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Symbiosis</a:t>
            </a:r>
            <a:r>
              <a:rPr lang="es-ES" sz="2000" b="1" dirty="0">
                <a:solidFill>
                  <a:srgbClr val="002060"/>
                </a:solidFill>
              </a:rPr>
              <a:t> has a </a:t>
            </a:r>
            <a:r>
              <a:rPr lang="es-ES" sz="2000" b="1" dirty="0" err="1">
                <a:solidFill>
                  <a:srgbClr val="002060"/>
                </a:solidFill>
              </a:rPr>
              <a:t>huge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impact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on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proteome</a:t>
            </a:r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8796902-B8E3-EA2A-6B25-4E18C4C64815}"/>
              </a:ext>
            </a:extLst>
          </p:cNvPr>
          <p:cNvSpPr txBox="1"/>
          <p:nvPr/>
        </p:nvSpPr>
        <p:spPr>
          <a:xfrm>
            <a:off x="3720941" y="185864"/>
            <a:ext cx="517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PRINCIPAL COMPONENT ANALYSIS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3CEA976-F0A5-A6AE-2A24-65D4BBF51FEE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542DCB5-8E0D-CFCC-1AC3-F27C90531995}"/>
              </a:ext>
            </a:extLst>
          </p:cNvPr>
          <p:cNvCxnSpPr>
            <a:cxnSpLocks/>
          </p:cNvCxnSpPr>
          <p:nvPr/>
        </p:nvCxnSpPr>
        <p:spPr>
          <a:xfrm flipV="1">
            <a:off x="8020138" y="2179039"/>
            <a:ext cx="1351502" cy="1607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E50A2321-234E-7BF2-241E-9412BBA4E5C4}"/>
              </a:ext>
            </a:extLst>
          </p:cNvPr>
          <p:cNvSpPr txBox="1"/>
          <p:nvPr/>
        </p:nvSpPr>
        <p:spPr>
          <a:xfrm>
            <a:off x="8547225" y="1235457"/>
            <a:ext cx="2957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Infected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plants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have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the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same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behaviour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5441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680AECB-CCF2-A1E3-9EF1-2AB442048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230" y="955216"/>
            <a:ext cx="8636365" cy="536776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B7AC50A-F233-3677-DC91-4B97597ED995}"/>
              </a:ext>
            </a:extLst>
          </p:cNvPr>
          <p:cNvSpPr/>
          <p:nvPr/>
        </p:nvSpPr>
        <p:spPr>
          <a:xfrm>
            <a:off x="1981200" y="4182894"/>
            <a:ext cx="1689367" cy="6128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BE57BB8-2C7B-FBDA-6E4A-8547C62AE0E5}"/>
              </a:ext>
            </a:extLst>
          </p:cNvPr>
          <p:cNvSpPr/>
          <p:nvPr/>
        </p:nvSpPr>
        <p:spPr>
          <a:xfrm>
            <a:off x="6692630" y="5583729"/>
            <a:ext cx="1669916" cy="26264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AFF2DB2-AC2E-6971-0A08-39E09421DBEA}"/>
              </a:ext>
            </a:extLst>
          </p:cNvPr>
          <p:cNvSpPr/>
          <p:nvPr/>
        </p:nvSpPr>
        <p:spPr>
          <a:xfrm>
            <a:off x="6692630" y="5902783"/>
            <a:ext cx="1669916" cy="24766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806740B-BCBD-C4E0-C0C2-1D5BCFFA5C4D}"/>
              </a:ext>
            </a:extLst>
          </p:cNvPr>
          <p:cNvSpPr txBox="1"/>
          <p:nvPr/>
        </p:nvSpPr>
        <p:spPr>
          <a:xfrm>
            <a:off x="6838550" y="6385250"/>
            <a:ext cx="152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rgbClr val="0070C0"/>
                </a:solidFill>
              </a:rPr>
              <a:t>Priming</a:t>
            </a:r>
            <a:r>
              <a:rPr lang="es-ES" sz="2400" dirty="0">
                <a:solidFill>
                  <a:srgbClr val="0070C0"/>
                </a:solidFill>
              </a:rPr>
              <a:t>?</a:t>
            </a:r>
            <a:endParaRPr lang="en-GB" sz="2400" dirty="0">
              <a:solidFill>
                <a:srgbClr val="0070C0"/>
              </a:solidFill>
            </a:endParaRP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133980A4-E1F2-ABCB-1169-207216E48BDC}"/>
              </a:ext>
            </a:extLst>
          </p:cNvPr>
          <p:cNvCxnSpPr>
            <a:cxnSpLocks/>
          </p:cNvCxnSpPr>
          <p:nvPr/>
        </p:nvCxnSpPr>
        <p:spPr>
          <a:xfrm flipV="1">
            <a:off x="2898846" y="5019472"/>
            <a:ext cx="0" cy="1371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1AA29FF-F574-D82E-5BB7-86D3E7680813}"/>
              </a:ext>
            </a:extLst>
          </p:cNvPr>
          <p:cNvSpPr txBox="1"/>
          <p:nvPr/>
        </p:nvSpPr>
        <p:spPr>
          <a:xfrm>
            <a:off x="2550268" y="6338642"/>
            <a:ext cx="2906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rgbClr val="0070C0"/>
                </a:solidFill>
              </a:rPr>
              <a:t>Induced</a:t>
            </a:r>
            <a:r>
              <a:rPr lang="es-ES" sz="2400" dirty="0">
                <a:solidFill>
                  <a:srgbClr val="0070C0"/>
                </a:solidFill>
              </a:rPr>
              <a:t> </a:t>
            </a:r>
            <a:r>
              <a:rPr lang="es-ES" sz="2400" dirty="0" err="1">
                <a:solidFill>
                  <a:srgbClr val="0070C0"/>
                </a:solidFill>
              </a:rPr>
              <a:t>resistance</a:t>
            </a:r>
            <a:endParaRPr lang="en-GB" sz="2400" dirty="0">
              <a:solidFill>
                <a:srgbClr val="0070C0"/>
              </a:solidFill>
            </a:endParaRP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43A3F894-B993-7799-1C99-50494487A847}"/>
              </a:ext>
            </a:extLst>
          </p:cNvPr>
          <p:cNvCxnSpPr>
            <a:cxnSpLocks/>
          </p:cNvCxnSpPr>
          <p:nvPr/>
        </p:nvCxnSpPr>
        <p:spPr>
          <a:xfrm flipV="1">
            <a:off x="7603791" y="6140583"/>
            <a:ext cx="0" cy="364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10493554-B094-F403-940E-5367E3D32E34}"/>
              </a:ext>
            </a:extLst>
          </p:cNvPr>
          <p:cNvCxnSpPr>
            <a:cxnSpLocks/>
          </p:cNvCxnSpPr>
          <p:nvPr/>
        </p:nvCxnSpPr>
        <p:spPr>
          <a:xfrm>
            <a:off x="8443609" y="1624519"/>
            <a:ext cx="2123872" cy="466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D0E29F3-844F-668F-1723-2E92053FC4FE}"/>
              </a:ext>
            </a:extLst>
          </p:cNvPr>
          <p:cNvSpPr txBox="1"/>
          <p:nvPr/>
        </p:nvSpPr>
        <p:spPr>
          <a:xfrm>
            <a:off x="10123250" y="2299085"/>
            <a:ext cx="1968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Symbiosis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also</a:t>
            </a:r>
            <a:r>
              <a:rPr lang="es-ES" b="1" dirty="0">
                <a:solidFill>
                  <a:srgbClr val="002060"/>
                </a:solidFill>
              </a:rPr>
              <a:t> has a </a:t>
            </a:r>
            <a:r>
              <a:rPr lang="es-ES" b="1" dirty="0" err="1">
                <a:solidFill>
                  <a:srgbClr val="002060"/>
                </a:solidFill>
              </a:rPr>
              <a:t>huge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impact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on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proteome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C965652-8CDF-EE0B-25C4-7340503FAC9C}"/>
              </a:ext>
            </a:extLst>
          </p:cNvPr>
          <p:cNvSpPr txBox="1"/>
          <p:nvPr/>
        </p:nvSpPr>
        <p:spPr>
          <a:xfrm>
            <a:off x="4402200" y="84998"/>
            <a:ext cx="4411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HEATMAP WITH CLUSTERING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233B471-7022-6E4A-B0DB-B29AA1B62229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</p:spTree>
    <p:extLst>
      <p:ext uri="{BB962C8B-B14F-4D97-AF65-F5344CB8AC3E}">
        <p14:creationId xmlns:p14="http://schemas.microsoft.com/office/powerpoint/2010/main" val="1800629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"/>
          <p:cNvSpPr txBox="1"/>
          <p:nvPr/>
        </p:nvSpPr>
        <p:spPr>
          <a:xfrm>
            <a:off x="1833444" y="289792"/>
            <a:ext cx="347995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Chemicals</a:t>
            </a:r>
            <a:endParaRPr lang="es-ES" sz="2000" b="1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Beneficial </a:t>
            </a: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microorganisms</a:t>
            </a:r>
            <a:endParaRPr lang="es-ES"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Volatiles</a:t>
            </a: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0" name="Google Shape;200;p6"/>
          <p:cNvGrpSpPr/>
          <p:nvPr/>
        </p:nvGrpSpPr>
        <p:grpSpPr>
          <a:xfrm>
            <a:off x="1247571" y="1586065"/>
            <a:ext cx="9748739" cy="4749086"/>
            <a:chOff x="354436" y="581025"/>
            <a:chExt cx="11674516" cy="6276975"/>
          </a:xfrm>
        </p:grpSpPr>
        <p:pic>
          <p:nvPicPr>
            <p:cNvPr id="201" name="Google Shape;201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07319" y="755222"/>
              <a:ext cx="5121633" cy="5865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56848" y="1007515"/>
              <a:ext cx="1164306" cy="830329"/>
            </a:xfrm>
            <a:prstGeom prst="rect">
              <a:avLst/>
            </a:prstGeom>
            <a:noFill/>
            <a:ln w="28575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03" name="Google Shape;203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4436" y="581025"/>
              <a:ext cx="5953125" cy="62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164186" y="1750424"/>
              <a:ext cx="1166812" cy="1003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411613" y="3734410"/>
              <a:ext cx="1166812" cy="1003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9" name="Google Shape;209;p6"/>
          <p:cNvSpPr/>
          <p:nvPr/>
        </p:nvSpPr>
        <p:spPr>
          <a:xfrm>
            <a:off x="5064603" y="498419"/>
            <a:ext cx="772160" cy="646290"/>
          </a:xfrm>
          <a:prstGeom prst="chevron">
            <a:avLst>
              <a:gd name="adj" fmla="val 50000"/>
            </a:avLst>
          </a:prstGeom>
          <a:solidFill>
            <a:srgbClr val="0070C0"/>
          </a:solidFill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" name="Google Shape;198;p6">
            <a:extLst>
              <a:ext uri="{FF2B5EF4-FFF2-40B4-BE49-F238E27FC236}">
                <a16:creationId xmlns:a16="http://schemas.microsoft.com/office/drawing/2014/main" id="{B11EC901-8BB2-C1D0-DF1E-8D5F96BBCB55}"/>
              </a:ext>
            </a:extLst>
          </p:cNvPr>
          <p:cNvSpPr/>
          <p:nvPr/>
        </p:nvSpPr>
        <p:spPr>
          <a:xfrm>
            <a:off x="5572355" y="20987"/>
            <a:ext cx="4971124" cy="1654229"/>
          </a:xfrm>
          <a:prstGeom prst="irregularSeal2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" name="Google Shape;199;p6">
            <a:extLst>
              <a:ext uri="{FF2B5EF4-FFF2-40B4-BE49-F238E27FC236}">
                <a16:creationId xmlns:a16="http://schemas.microsoft.com/office/drawing/2014/main" id="{F537C341-5D59-F3E9-4090-2373408FB0BE}"/>
              </a:ext>
            </a:extLst>
          </p:cNvPr>
          <p:cNvSpPr txBox="1"/>
          <p:nvPr/>
        </p:nvSpPr>
        <p:spPr>
          <a:xfrm>
            <a:off x="6039878" y="621528"/>
            <a:ext cx="375617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000"/>
              <a:buFont typeface="Arial"/>
              <a:buNone/>
            </a:pPr>
            <a:r>
              <a:rPr lang="es-ES" sz="20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INDUCED RESISTANCE</a:t>
            </a:r>
            <a:endParaRPr sz="2000" b="1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2113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F32C51E-27F6-A825-BF1A-B9AE73EDA671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3DA5BBA-0383-585D-F11C-32BF63DA4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388" y="1284050"/>
            <a:ext cx="5573910" cy="472764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54F08D5-8A41-F40E-BDA2-1E27CA83E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51" y="1284050"/>
            <a:ext cx="5466945" cy="472764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F711907-188F-889E-096F-F8A3B9FAA56B}"/>
              </a:ext>
            </a:extLst>
          </p:cNvPr>
          <p:cNvSpPr txBox="1"/>
          <p:nvPr/>
        </p:nvSpPr>
        <p:spPr>
          <a:xfrm>
            <a:off x="4839622" y="197519"/>
            <a:ext cx="3594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VOLCANO PLOTS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2CDB3E7-51DE-DD06-8A3E-86B2F84E5035}"/>
              </a:ext>
            </a:extLst>
          </p:cNvPr>
          <p:cNvSpPr txBox="1"/>
          <p:nvPr/>
        </p:nvSpPr>
        <p:spPr>
          <a:xfrm>
            <a:off x="7341141" y="428351"/>
            <a:ext cx="4335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02060"/>
                </a:solidFill>
              </a:rPr>
              <a:t>Candidates </a:t>
            </a:r>
            <a:r>
              <a:rPr lang="es-ES" b="1" dirty="0" err="1">
                <a:solidFill>
                  <a:srgbClr val="002060"/>
                </a:solidFill>
              </a:rPr>
              <a:t>for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explaining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the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enhanced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resistance</a:t>
            </a:r>
            <a:endParaRPr lang="en-GB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6528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3F7F930-8A2A-BA8D-2964-46D551266994}"/>
              </a:ext>
            </a:extLst>
          </p:cNvPr>
          <p:cNvSpPr txBox="1"/>
          <p:nvPr/>
        </p:nvSpPr>
        <p:spPr>
          <a:xfrm>
            <a:off x="2186698" y="281736"/>
            <a:ext cx="8873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UPREGULATED PROTEINS WITH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&gt;1.5 AND p-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&gt;0.05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A90D528-DD8F-AC00-747F-A1DB16804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97" y="1320178"/>
            <a:ext cx="7912944" cy="479852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96E833A-B4EA-F4E1-6036-04624B58C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005" y="5359069"/>
            <a:ext cx="3481995" cy="63549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4B2D37B-842B-42C0-88EA-C9F2E223B641}"/>
              </a:ext>
            </a:extLst>
          </p:cNvPr>
          <p:cNvSpPr txBox="1"/>
          <p:nvPr/>
        </p:nvSpPr>
        <p:spPr>
          <a:xfrm>
            <a:off x="8710005" y="5082070"/>
            <a:ext cx="37038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u="none" strike="noStrike" dirty="0">
                <a:solidFill>
                  <a:srgbClr val="007398"/>
                </a:solidFill>
                <a:effectLst/>
                <a:latin typeface="NexusSans"/>
                <a:hlinkClick r:id="rId4" tooltip="Persistent link using digital object identifier"/>
              </a:rPr>
              <a:t>https://doi.org/10.1016/S1369-5266(00)00193-X</a:t>
            </a:r>
            <a:endParaRPr lang="en-GB" sz="1200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81550A00-5179-673B-C171-6FB3DD395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039" y="2336667"/>
            <a:ext cx="4795836" cy="1290637"/>
          </a:xfrm>
          <a:prstGeom prst="rect">
            <a:avLst/>
          </a:prstGeom>
        </p:spPr>
      </p:pic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9BE6AD46-C520-AD22-811C-A471B56C4BA6}"/>
              </a:ext>
            </a:extLst>
          </p:cNvPr>
          <p:cNvCxnSpPr>
            <a:cxnSpLocks/>
          </p:cNvCxnSpPr>
          <p:nvPr/>
        </p:nvCxnSpPr>
        <p:spPr>
          <a:xfrm flipH="1" flipV="1">
            <a:off x="4124528" y="2490281"/>
            <a:ext cx="3064212" cy="243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1229FA4-5DFA-7BB5-B89D-917E9360F120}"/>
              </a:ext>
            </a:extLst>
          </p:cNvPr>
          <p:cNvSpPr txBox="1"/>
          <p:nvPr/>
        </p:nvSpPr>
        <p:spPr>
          <a:xfrm>
            <a:off x="10376169" y="3245692"/>
            <a:ext cx="18158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u="sng" dirty="0" err="1">
                <a:solidFill>
                  <a:srgbClr val="FF0000"/>
                </a:solidFill>
              </a:rPr>
              <a:t>Starch</a:t>
            </a:r>
            <a:r>
              <a:rPr lang="es-ES" b="1" u="sng" dirty="0">
                <a:solidFill>
                  <a:srgbClr val="FF0000"/>
                </a:solidFill>
              </a:rPr>
              <a:t> </a:t>
            </a:r>
            <a:r>
              <a:rPr lang="es-ES" b="1" u="sng" dirty="0" err="1">
                <a:solidFill>
                  <a:srgbClr val="FF0000"/>
                </a:solidFill>
              </a:rPr>
              <a:t>is</a:t>
            </a:r>
            <a:r>
              <a:rPr lang="es-ES" b="1" u="sng" dirty="0">
                <a:solidFill>
                  <a:srgbClr val="FF0000"/>
                </a:solidFill>
              </a:rPr>
              <a:t> </a:t>
            </a:r>
            <a:r>
              <a:rPr lang="es-ES" b="1" u="sng" dirty="0" err="1">
                <a:solidFill>
                  <a:srgbClr val="FF0000"/>
                </a:solidFill>
              </a:rPr>
              <a:t>involved</a:t>
            </a:r>
            <a:r>
              <a:rPr lang="es-ES" b="1" u="sng" dirty="0">
                <a:solidFill>
                  <a:srgbClr val="FF0000"/>
                </a:solidFill>
              </a:rPr>
              <a:t>  in callose </a:t>
            </a:r>
            <a:r>
              <a:rPr lang="es-ES" b="1" u="sng" dirty="0" err="1">
                <a:solidFill>
                  <a:srgbClr val="FF0000"/>
                </a:solidFill>
              </a:rPr>
              <a:t>accumulation</a:t>
            </a:r>
            <a:r>
              <a:rPr lang="es-ES" b="1" u="sng" dirty="0">
                <a:solidFill>
                  <a:srgbClr val="FF0000"/>
                </a:solidFill>
              </a:rPr>
              <a:t> in MIR</a:t>
            </a:r>
            <a:endParaRPr lang="en-GB" b="1" u="sng" dirty="0">
              <a:solidFill>
                <a:srgbClr val="FF0000"/>
              </a:solidFill>
            </a:endParaRP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6B84F53F-46EF-E217-FFE2-7C593A459622}"/>
              </a:ext>
            </a:extLst>
          </p:cNvPr>
          <p:cNvCxnSpPr>
            <a:cxnSpLocks/>
          </p:cNvCxnSpPr>
          <p:nvPr/>
        </p:nvCxnSpPr>
        <p:spPr>
          <a:xfrm flipH="1" flipV="1">
            <a:off x="4124528" y="4342408"/>
            <a:ext cx="4221804" cy="1016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C17CC2A8-FEDF-C94E-12D1-A49E70CC2688}"/>
              </a:ext>
            </a:extLst>
          </p:cNvPr>
          <p:cNvCxnSpPr>
            <a:cxnSpLocks/>
          </p:cNvCxnSpPr>
          <p:nvPr/>
        </p:nvCxnSpPr>
        <p:spPr>
          <a:xfrm flipH="1">
            <a:off x="4328809" y="5511469"/>
            <a:ext cx="4169923" cy="26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F49EEFC9-7D63-4B28-FD67-178E0F272F9B}"/>
              </a:ext>
            </a:extLst>
          </p:cNvPr>
          <p:cNvSpPr txBox="1"/>
          <p:nvPr/>
        </p:nvSpPr>
        <p:spPr>
          <a:xfrm>
            <a:off x="8959175" y="2182504"/>
            <a:ext cx="19358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sng" dirty="0">
                <a:solidFill>
                  <a:srgbClr val="205493"/>
                </a:solidFill>
                <a:effectLst/>
                <a:latin typeface="Helvetica Neue"/>
                <a:hlinkClick r:id="rId6"/>
              </a:rPr>
              <a:t>10.1093/</a:t>
            </a:r>
            <a:r>
              <a:rPr lang="en-GB" sz="1400" b="0" i="0" u="sng" dirty="0" err="1">
                <a:solidFill>
                  <a:srgbClr val="205493"/>
                </a:solidFill>
                <a:effectLst/>
                <a:latin typeface="Helvetica Neue"/>
                <a:hlinkClick r:id="rId6"/>
              </a:rPr>
              <a:t>jxb</a:t>
            </a:r>
            <a:r>
              <a:rPr lang="en-GB" sz="1400" b="0" i="0" u="sng" dirty="0">
                <a:solidFill>
                  <a:srgbClr val="205493"/>
                </a:solidFill>
                <a:effectLst/>
                <a:latin typeface="Helvetica Neue"/>
                <a:hlinkClick r:id="rId6"/>
              </a:rPr>
              <a:t>/eraa030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1716798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E01379D-C53D-C469-BF2F-8D54C9367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47" y="767004"/>
            <a:ext cx="6568906" cy="581395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0256FB7-D6D3-AFE6-DE81-AC49C9E001F5}"/>
              </a:ext>
            </a:extLst>
          </p:cNvPr>
          <p:cNvSpPr txBox="1"/>
          <p:nvPr/>
        </p:nvSpPr>
        <p:spPr>
          <a:xfrm>
            <a:off x="2140084" y="16305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Venn diagram </a:t>
            </a:r>
            <a:r>
              <a:rPr lang="en-GB" sz="2400" b="1" u="sng" dirty="0">
                <a:solidFill>
                  <a:srgbClr val="FF0000"/>
                </a:solidFill>
              </a:rPr>
              <a:t>upregulated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proteins using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 p&lt;0.05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4B97B03-D863-4FBA-5916-59A597623017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EA111A65-1C9E-67E7-4921-E83296C067B0}"/>
              </a:ext>
            </a:extLst>
          </p:cNvPr>
          <p:cNvCxnSpPr>
            <a:cxnSpLocks/>
          </p:cNvCxnSpPr>
          <p:nvPr/>
        </p:nvCxnSpPr>
        <p:spPr>
          <a:xfrm flipV="1">
            <a:off x="5208110" y="1342417"/>
            <a:ext cx="3352230" cy="599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7056006C-3E09-BD75-4671-8B6CC4D93AD7}"/>
              </a:ext>
            </a:extLst>
          </p:cNvPr>
          <p:cNvSpPr txBox="1"/>
          <p:nvPr/>
        </p:nvSpPr>
        <p:spPr>
          <a:xfrm>
            <a:off x="7890803" y="1157751"/>
            <a:ext cx="273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02060"/>
                </a:solidFill>
              </a:rPr>
              <a:t>MIR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61993088-E03B-8950-6CE9-902BCB9776D0}"/>
              </a:ext>
            </a:extLst>
          </p:cNvPr>
          <p:cNvCxnSpPr>
            <a:cxnSpLocks/>
          </p:cNvCxnSpPr>
          <p:nvPr/>
        </p:nvCxnSpPr>
        <p:spPr>
          <a:xfrm flipV="1">
            <a:off x="7675123" y="1494817"/>
            <a:ext cx="1037617" cy="547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120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E8D827BA-CF8E-5BEA-BD67-561D50E57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432" y="783681"/>
            <a:ext cx="6693136" cy="578238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93019C3-B4C2-642F-CFCC-0CEBF9CAC341}"/>
              </a:ext>
            </a:extLst>
          </p:cNvPr>
          <p:cNvSpPr txBox="1"/>
          <p:nvPr/>
        </p:nvSpPr>
        <p:spPr>
          <a:xfrm>
            <a:off x="2140084" y="16305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Venn diagram </a:t>
            </a:r>
            <a:r>
              <a:rPr lang="en-GB" sz="2400" b="1" u="sng" dirty="0">
                <a:solidFill>
                  <a:srgbClr val="FF0000"/>
                </a:solidFill>
              </a:rPr>
              <a:t>downregulated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proteins using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&lt;-1 p&lt;0.05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A353F8B-33B8-13E5-102A-E3418027C1CF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</p:spTree>
    <p:extLst>
      <p:ext uri="{BB962C8B-B14F-4D97-AF65-F5344CB8AC3E}">
        <p14:creationId xmlns:p14="http://schemas.microsoft.com/office/powerpoint/2010/main" val="13936105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0F4EE4F-8735-58DA-535F-FA7B43D62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837" y="789899"/>
            <a:ext cx="8070699" cy="501751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0EA0A0A-0324-83CD-4F15-EECB024CA86E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01D6EE7-32A4-4B3F-C22C-043064AFF7B5}"/>
              </a:ext>
            </a:extLst>
          </p:cNvPr>
          <p:cNvSpPr txBox="1"/>
          <p:nvPr/>
        </p:nvSpPr>
        <p:spPr>
          <a:xfrm>
            <a:off x="1420238" y="255391"/>
            <a:ext cx="8929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Frequency plot of significant proteins between contrasts/conditions</a:t>
            </a:r>
          </a:p>
        </p:txBody>
      </p:sp>
    </p:spTree>
    <p:extLst>
      <p:ext uri="{BB962C8B-B14F-4D97-AF65-F5344CB8AC3E}">
        <p14:creationId xmlns:p14="http://schemas.microsoft.com/office/powerpoint/2010/main" val="28537907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0D9698-4299-0437-C9C8-5422559C1365}"/>
              </a:ext>
            </a:extLst>
          </p:cNvPr>
          <p:cNvSpPr txBox="1"/>
          <p:nvPr/>
        </p:nvSpPr>
        <p:spPr>
          <a:xfrm>
            <a:off x="4762122" y="1859339"/>
            <a:ext cx="288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ENZYMOMICS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64393BE-817A-2823-E917-C6F51021317D}"/>
              </a:ext>
            </a:extLst>
          </p:cNvPr>
          <p:cNvSpPr txBox="1"/>
          <p:nvPr/>
        </p:nvSpPr>
        <p:spPr>
          <a:xfrm>
            <a:off x="4473101" y="2564754"/>
            <a:ext cx="402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Who </a:t>
            </a:r>
            <a:r>
              <a:rPr lang="es-ES" b="1" dirty="0" err="1"/>
              <a:t>performed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analysis</a:t>
            </a:r>
            <a:r>
              <a:rPr lang="es-ES" b="1" dirty="0"/>
              <a:t>:</a:t>
            </a:r>
            <a:endParaRPr lang="en-GB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38760EF-994D-28A5-F8E2-67C14F84777D}"/>
              </a:ext>
            </a:extLst>
          </p:cNvPr>
          <p:cNvSpPr txBox="1"/>
          <p:nvPr/>
        </p:nvSpPr>
        <p:spPr>
          <a:xfrm>
            <a:off x="4762122" y="2934086"/>
            <a:ext cx="512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Dr. Julia Pastor Fernández </a:t>
            </a:r>
            <a:endParaRPr lang="en-GB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FD0F55E-4245-4424-7420-B0500DD7E9ED}"/>
              </a:ext>
            </a:extLst>
          </p:cNvPr>
          <p:cNvSpPr txBox="1"/>
          <p:nvPr/>
        </p:nvSpPr>
        <p:spPr>
          <a:xfrm>
            <a:off x="781455" y="3695714"/>
            <a:ext cx="11186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  <a:hlinkClick r:id="rId2"/>
              </a:rPr>
              <a:t>HTML</a:t>
            </a:r>
            <a:r>
              <a:rPr lang="en-GB" u="sng" dirty="0">
                <a:solidFill>
                  <a:schemeClr val="accent1"/>
                </a:solidFill>
                <a:hlinkClick r:id="rId2"/>
              </a:rPr>
              <a:t>: </a:t>
            </a:r>
            <a:r>
              <a:rPr lang="en-GB" sz="1400" u="sng" dirty="0">
                <a:solidFill>
                  <a:schemeClr val="accent1"/>
                </a:solidFill>
                <a:hlinkClick r:id="rId2"/>
              </a:rPr>
              <a:t>https://github.com/NIB-SI/UJI-Omics-phd/blob/main/_I_UJI-Omics-phd/_S_multiOmicsIntegra/_A_07_Targeted-R/scripts/01_log2FC.html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sp>
        <p:nvSpPr>
          <p:cNvPr id="7" name="CuadroTexto 6">
            <a:hlinkClick r:id="rId3"/>
            <a:extLst>
              <a:ext uri="{FF2B5EF4-FFF2-40B4-BE49-F238E27FC236}">
                <a16:creationId xmlns:a16="http://schemas.microsoft.com/office/drawing/2014/main" id="{2A01FB45-B920-1252-3582-4C95B5FF02AA}"/>
              </a:ext>
            </a:extLst>
          </p:cNvPr>
          <p:cNvSpPr txBox="1"/>
          <p:nvPr/>
        </p:nvSpPr>
        <p:spPr>
          <a:xfrm>
            <a:off x="781455" y="4262630"/>
            <a:ext cx="114105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</a:rPr>
              <a:t>TABLE </a:t>
            </a:r>
            <a:r>
              <a:rPr lang="en-GB" b="1" u="sng" dirty="0" err="1">
                <a:solidFill>
                  <a:schemeClr val="accent1"/>
                </a:solidFill>
              </a:rPr>
              <a:t>LogFC</a:t>
            </a:r>
            <a:r>
              <a:rPr lang="en-GB" b="1" u="sng" dirty="0">
                <a:solidFill>
                  <a:schemeClr val="accent1"/>
                </a:solidFill>
              </a:rPr>
              <a:t> p&lt;0.05 </a:t>
            </a:r>
            <a:r>
              <a:rPr lang="en-GB" sz="1400" u="sng" dirty="0">
                <a:solidFill>
                  <a:schemeClr val="accent1"/>
                </a:solidFill>
              </a:rPr>
              <a:t>https://github.com/NIB-SI/UJI-Omics-phd/blob/main/_I_UJI-Omics-phd/_S_multiOmicsIntegra/_A_07_Targeted-R/output/Enzymes.0.05_fdr.xlsx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D83DC2-5831-7049-5B9A-CF2EA3D7CFA9}"/>
              </a:ext>
            </a:extLst>
          </p:cNvPr>
          <p:cNvSpPr txBox="1"/>
          <p:nvPr/>
        </p:nvSpPr>
        <p:spPr>
          <a:xfrm>
            <a:off x="2825291" y="2905893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5708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338E4FB-0B0C-E1B3-3CF1-CEDDB03D0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91" y="4072187"/>
            <a:ext cx="10596664" cy="211167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0D929AE-2FF3-37CF-9D91-69A8C1A3D3D5}"/>
              </a:ext>
            </a:extLst>
          </p:cNvPr>
          <p:cNvSpPr txBox="1"/>
          <p:nvPr/>
        </p:nvSpPr>
        <p:spPr>
          <a:xfrm>
            <a:off x="-486384" y="2782669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Welch’s t-test with </a:t>
            </a:r>
            <a:r>
              <a:rPr lang="en-GB" dirty="0" err="1">
                <a:solidFill>
                  <a:srgbClr val="2C3E50"/>
                </a:solidFill>
                <a:latin typeface="Lato" panose="020F0502020204030203" pitchFamily="34" charset="0"/>
              </a:rPr>
              <a:t>fdr</a:t>
            </a:r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 correction</a:t>
            </a:r>
          </a:p>
          <a:p>
            <a:pPr algn="ctr"/>
            <a:r>
              <a:rPr lang="en-GB" dirty="0">
                <a:solidFill>
                  <a:srgbClr val="2C3E50"/>
                </a:solidFill>
                <a:latin typeface="Lato" panose="020F0502020204030203" pitchFamily="34" charset="0"/>
              </a:rPr>
              <a:t>t-test</a:t>
            </a:r>
            <a:endParaRPr lang="en-GB" b="0" i="0" dirty="0">
              <a:solidFill>
                <a:srgbClr val="2C3E50"/>
              </a:solidFill>
              <a:effectLst/>
              <a:latin typeface="Lato" panose="020F0502020204030203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F97EB55-D6A0-F3AC-52A0-38D694D2F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956" y="1022800"/>
            <a:ext cx="9524087" cy="150779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3652673-8C75-9B7A-2E81-FADECF00DB44}"/>
              </a:ext>
            </a:extLst>
          </p:cNvPr>
          <p:cNvSpPr txBox="1"/>
          <p:nvPr/>
        </p:nvSpPr>
        <p:spPr>
          <a:xfrm>
            <a:off x="4966964" y="60899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 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4E84B70-7CB9-02A2-BAB5-706EA213F769}"/>
              </a:ext>
            </a:extLst>
          </p:cNvPr>
          <p:cNvSpPr txBox="1"/>
          <p:nvPr/>
        </p:nvSpPr>
        <p:spPr>
          <a:xfrm>
            <a:off x="4813940" y="3681078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05A514B-30D9-8C7B-5DF2-AD8AAF09F136}"/>
              </a:ext>
            </a:extLst>
          </p:cNvPr>
          <p:cNvSpPr txBox="1"/>
          <p:nvPr/>
        </p:nvSpPr>
        <p:spPr>
          <a:xfrm>
            <a:off x="5745803" y="585005"/>
            <a:ext cx="2707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Enzyme</a:t>
            </a:r>
            <a:r>
              <a:rPr lang="es-ES" b="1" dirty="0"/>
              <a:t> </a:t>
            </a:r>
            <a:r>
              <a:rPr lang="es-ES" b="1" dirty="0" err="1"/>
              <a:t>levels</a:t>
            </a:r>
            <a:r>
              <a:rPr lang="es-ES" b="1" dirty="0"/>
              <a:t> </a:t>
            </a:r>
            <a:endParaRPr lang="en-GB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C00A947-191C-A7B6-E460-6980FE598C20}"/>
              </a:ext>
            </a:extLst>
          </p:cNvPr>
          <p:cNvSpPr txBox="1"/>
          <p:nvPr/>
        </p:nvSpPr>
        <p:spPr>
          <a:xfrm>
            <a:off x="5745802" y="3659301"/>
            <a:ext cx="2707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LogFC</a:t>
            </a:r>
            <a:r>
              <a:rPr lang="es-ES" b="1" dirty="0"/>
              <a:t> + P-</a:t>
            </a:r>
            <a:r>
              <a:rPr lang="es-ES" b="1" dirty="0" err="1"/>
              <a:t>value</a:t>
            </a:r>
            <a:endParaRPr lang="en-GB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CE245EF-B165-F61A-EB22-20458B94828C}"/>
              </a:ext>
            </a:extLst>
          </p:cNvPr>
          <p:cNvSpPr txBox="1"/>
          <p:nvPr/>
        </p:nvSpPr>
        <p:spPr>
          <a:xfrm>
            <a:off x="1834034" y="6227418"/>
            <a:ext cx="2436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Filtered</a:t>
            </a:r>
            <a:r>
              <a:rPr lang="es-ES" b="1" dirty="0">
                <a:solidFill>
                  <a:srgbClr val="FF0000"/>
                </a:solidFill>
              </a:rPr>
              <a:t> P&lt;0.05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5E7E30-6049-776D-F136-AE607507D1A7}"/>
              </a:ext>
            </a:extLst>
          </p:cNvPr>
          <p:cNvSpPr txBox="1"/>
          <p:nvPr/>
        </p:nvSpPr>
        <p:spPr>
          <a:xfrm>
            <a:off x="8453335" y="158618"/>
            <a:ext cx="2050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(Maria M., and Maja Z.)</a:t>
            </a:r>
            <a:endParaRPr lang="en-GB" sz="12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D347E37-0A0F-04B1-1EC6-199AC98368CB}"/>
              </a:ext>
            </a:extLst>
          </p:cNvPr>
          <p:cNvSpPr txBox="1"/>
          <p:nvPr/>
        </p:nvSpPr>
        <p:spPr>
          <a:xfrm>
            <a:off x="4401878" y="54235"/>
            <a:ext cx="4781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OBTAINING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AND P-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values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7317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F55CF57-9500-A2EC-1596-4C6B5B8D9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030" y="452716"/>
            <a:ext cx="5215876" cy="536779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F596ADD-9DAA-640E-8090-3B0DF8098BAB}"/>
              </a:ext>
            </a:extLst>
          </p:cNvPr>
          <p:cNvSpPr txBox="1"/>
          <p:nvPr/>
        </p:nvSpPr>
        <p:spPr>
          <a:xfrm>
            <a:off x="868193" y="5769300"/>
            <a:ext cx="10873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Interactive Heatmap</a:t>
            </a:r>
            <a:r>
              <a:rPr lang="en-GB" dirty="0">
                <a:solidFill>
                  <a:schemeClr val="accent1"/>
                </a:solidFill>
                <a:hlinkClick r:id="rId3"/>
              </a:rPr>
              <a:t> </a:t>
            </a:r>
            <a:r>
              <a:rPr lang="en-GB" sz="1400" u="sng" dirty="0">
                <a:solidFill>
                  <a:schemeClr val="accent1"/>
                </a:solidFill>
                <a:hlinkClick r:id="rId3"/>
              </a:rPr>
              <a:t>https://github.com/NIB-SI/UJI-Omics-phd/blob/main/_I_UJI-Omics-phd/_S_multiOmicsIntegra/_A_07_Targeted-R/output/With%20p-adj%20fdr/Enzy24.html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79F2599-AEF7-C220-5F0C-0823AB8A05C6}"/>
              </a:ext>
            </a:extLst>
          </p:cNvPr>
          <p:cNvSpPr txBox="1"/>
          <p:nvPr/>
        </p:nvSpPr>
        <p:spPr>
          <a:xfrm>
            <a:off x="3540275" y="42260"/>
            <a:ext cx="600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HEATMAP ENZYMES WITHIN CONTRASTS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AD08072-2F38-C043-52D0-3D25313233BC}"/>
              </a:ext>
            </a:extLst>
          </p:cNvPr>
          <p:cNvSpPr txBox="1"/>
          <p:nvPr/>
        </p:nvSpPr>
        <p:spPr>
          <a:xfrm>
            <a:off x="9686661" y="3204972"/>
            <a:ext cx="23443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Citrate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synthase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involved</a:t>
            </a:r>
            <a:r>
              <a:rPr lang="es-ES" b="1" dirty="0">
                <a:solidFill>
                  <a:srgbClr val="002060"/>
                </a:solidFill>
              </a:rPr>
              <a:t> in </a:t>
            </a:r>
            <a:r>
              <a:rPr lang="es-ES" b="1" dirty="0" err="1">
                <a:solidFill>
                  <a:srgbClr val="002060"/>
                </a:solidFill>
              </a:rPr>
              <a:t>biosynthesis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of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anthocyanins</a:t>
            </a:r>
            <a:r>
              <a:rPr lang="es-ES" b="1" dirty="0">
                <a:solidFill>
                  <a:srgbClr val="002060"/>
                </a:solidFill>
              </a:rPr>
              <a:t> and </a:t>
            </a:r>
            <a:r>
              <a:rPr lang="es-ES" b="1" dirty="0" err="1">
                <a:solidFill>
                  <a:srgbClr val="002060"/>
                </a:solidFill>
              </a:rPr>
              <a:t>other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secondary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metabolites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BBEEECC-A31F-5796-95BA-4208CDBE6CF5}"/>
              </a:ext>
            </a:extLst>
          </p:cNvPr>
          <p:cNvCxnSpPr>
            <a:cxnSpLocks/>
          </p:cNvCxnSpPr>
          <p:nvPr/>
        </p:nvCxnSpPr>
        <p:spPr>
          <a:xfrm>
            <a:off x="5642968" y="2891681"/>
            <a:ext cx="4191696" cy="765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7271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0D9698-4299-0437-C9C8-5422559C1365}"/>
              </a:ext>
            </a:extLst>
          </p:cNvPr>
          <p:cNvSpPr txBox="1"/>
          <p:nvPr/>
        </p:nvSpPr>
        <p:spPr>
          <a:xfrm>
            <a:off x="4768874" y="1636799"/>
            <a:ext cx="3730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METABOLOMICS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64393BE-817A-2823-E917-C6F51021317D}"/>
              </a:ext>
            </a:extLst>
          </p:cNvPr>
          <p:cNvSpPr txBox="1"/>
          <p:nvPr/>
        </p:nvSpPr>
        <p:spPr>
          <a:xfrm>
            <a:off x="5160956" y="2257854"/>
            <a:ext cx="402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Who </a:t>
            </a:r>
            <a:r>
              <a:rPr lang="es-ES" b="1" dirty="0" err="1"/>
              <a:t>did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analysis</a:t>
            </a:r>
            <a:r>
              <a:rPr lang="es-ES" b="1" dirty="0"/>
              <a:t>:</a:t>
            </a:r>
            <a:endParaRPr lang="en-GB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38760EF-994D-28A5-F8E2-67C14F84777D}"/>
              </a:ext>
            </a:extLst>
          </p:cNvPr>
          <p:cNvSpPr txBox="1"/>
          <p:nvPr/>
        </p:nvSpPr>
        <p:spPr>
          <a:xfrm>
            <a:off x="3643441" y="2627186"/>
            <a:ext cx="5124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María Manresa Grao</a:t>
            </a:r>
          </a:p>
          <a:p>
            <a:pPr algn="ctr"/>
            <a:r>
              <a:rPr lang="es-ES" b="1" dirty="0" err="1"/>
              <a:t>Plant</a:t>
            </a:r>
            <a:r>
              <a:rPr lang="es-ES" b="1" dirty="0"/>
              <a:t> </a:t>
            </a:r>
            <a:r>
              <a:rPr lang="es-ES" b="1" dirty="0" err="1"/>
              <a:t>immunity</a:t>
            </a:r>
            <a:r>
              <a:rPr lang="es-ES" b="1" dirty="0"/>
              <a:t> and </a:t>
            </a:r>
            <a:r>
              <a:rPr lang="es-ES" b="1" dirty="0" err="1"/>
              <a:t>Biochemistry</a:t>
            </a:r>
            <a:endParaRPr lang="es-ES" b="1" dirty="0"/>
          </a:p>
          <a:p>
            <a:pPr algn="ctr"/>
            <a:r>
              <a:rPr lang="es-ES" b="1" dirty="0" err="1"/>
              <a:t>Universitat</a:t>
            </a:r>
            <a:r>
              <a:rPr lang="es-ES" b="1" dirty="0"/>
              <a:t> Jaume I</a:t>
            </a:r>
            <a:endParaRPr lang="en-GB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BAC38EE-F92E-C4B9-2788-4304D1ACD750}"/>
              </a:ext>
            </a:extLst>
          </p:cNvPr>
          <p:cNvSpPr txBox="1"/>
          <p:nvPr/>
        </p:nvSpPr>
        <p:spPr>
          <a:xfrm>
            <a:off x="690337" y="3767238"/>
            <a:ext cx="11186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1"/>
                </a:solidFill>
                <a:hlinkClick r:id="rId2"/>
              </a:rPr>
              <a:t>HTML: </a:t>
            </a:r>
            <a:r>
              <a:rPr lang="en-GB" sz="1400" u="sng" dirty="0">
                <a:solidFill>
                  <a:schemeClr val="accent1"/>
                </a:solidFill>
                <a:hlinkClick r:id="rId3"/>
              </a:rPr>
              <a:t>https://github.com/NIB-SI/UJI-Omics-phd/blob/main/_I_UJI-Omics-phd/_S_multiOmicsIntegra/_A_07_Targeted-R/scripts/02_log2FC.html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sp>
        <p:nvSpPr>
          <p:cNvPr id="6" name="CuadroTexto 5">
            <a:hlinkClick r:id="rId4"/>
            <a:extLst>
              <a:ext uri="{FF2B5EF4-FFF2-40B4-BE49-F238E27FC236}">
                <a16:creationId xmlns:a16="http://schemas.microsoft.com/office/drawing/2014/main" id="{5A509652-37E1-ADED-0F09-0F07D69657D3}"/>
              </a:ext>
            </a:extLst>
          </p:cNvPr>
          <p:cNvSpPr txBox="1"/>
          <p:nvPr/>
        </p:nvSpPr>
        <p:spPr>
          <a:xfrm>
            <a:off x="690337" y="4729558"/>
            <a:ext cx="112743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</a:rPr>
              <a:t>TABLE </a:t>
            </a:r>
            <a:r>
              <a:rPr lang="en-GB" b="1" u="sng" dirty="0" err="1">
                <a:solidFill>
                  <a:schemeClr val="accent1"/>
                </a:solidFill>
              </a:rPr>
              <a:t>LogFC</a:t>
            </a:r>
            <a:r>
              <a:rPr lang="en-GB" b="1" u="sng" dirty="0">
                <a:solidFill>
                  <a:schemeClr val="accent1"/>
                </a:solidFill>
              </a:rPr>
              <a:t> p&lt;0.05  </a:t>
            </a:r>
            <a:r>
              <a:rPr lang="en-GB" sz="1400" u="sng" dirty="0">
                <a:solidFill>
                  <a:schemeClr val="accent1"/>
                </a:solidFill>
              </a:rPr>
              <a:t>https://github.com/NIB-SI/UJI-Omics-phd/blob/main/_I_UJI-Omics-phd/_S_multiOmicsIntegra/_A_07_Targeted-R/output/Metabol_filtered_0.05_fdr.xlsx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E9F6E9B-353B-67C2-CCDD-5CB4D63D24AA}"/>
              </a:ext>
            </a:extLst>
          </p:cNvPr>
          <p:cNvSpPr txBox="1"/>
          <p:nvPr/>
        </p:nvSpPr>
        <p:spPr>
          <a:xfrm>
            <a:off x="2825291" y="2905893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4266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0D929AE-2FF3-37CF-9D91-69A8C1A3D3D5}"/>
              </a:ext>
            </a:extLst>
          </p:cNvPr>
          <p:cNvSpPr txBox="1"/>
          <p:nvPr/>
        </p:nvSpPr>
        <p:spPr>
          <a:xfrm>
            <a:off x="-639409" y="3542869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Welch’s t-test with </a:t>
            </a:r>
            <a:r>
              <a:rPr lang="en-GB" dirty="0" err="1">
                <a:solidFill>
                  <a:srgbClr val="2C3E50"/>
                </a:solidFill>
                <a:latin typeface="Lato" panose="020F0502020204030203" pitchFamily="34" charset="0"/>
              </a:rPr>
              <a:t>fdr</a:t>
            </a:r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 correction</a:t>
            </a:r>
          </a:p>
          <a:p>
            <a:pPr algn="ctr"/>
            <a:r>
              <a:rPr lang="en-GB" dirty="0">
                <a:solidFill>
                  <a:srgbClr val="2C3E50"/>
                </a:solidFill>
                <a:latin typeface="Lato" panose="020F0502020204030203" pitchFamily="34" charset="0"/>
              </a:rPr>
              <a:t>t-test</a:t>
            </a:r>
            <a:endParaRPr lang="en-GB" b="0" i="0" dirty="0">
              <a:solidFill>
                <a:srgbClr val="2C3E50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3652673-8C75-9B7A-2E81-FADECF00DB44}"/>
              </a:ext>
            </a:extLst>
          </p:cNvPr>
          <p:cNvSpPr txBox="1"/>
          <p:nvPr/>
        </p:nvSpPr>
        <p:spPr>
          <a:xfrm>
            <a:off x="4966964" y="60899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 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4E84B70-7CB9-02A2-BAB5-706EA213F769}"/>
              </a:ext>
            </a:extLst>
          </p:cNvPr>
          <p:cNvSpPr txBox="1"/>
          <p:nvPr/>
        </p:nvSpPr>
        <p:spPr>
          <a:xfrm>
            <a:off x="4813940" y="3681078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05A514B-30D9-8C7B-5DF2-AD8AAF09F136}"/>
              </a:ext>
            </a:extLst>
          </p:cNvPr>
          <p:cNvSpPr txBox="1"/>
          <p:nvPr/>
        </p:nvSpPr>
        <p:spPr>
          <a:xfrm>
            <a:off x="5745803" y="585005"/>
            <a:ext cx="353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Intensity</a:t>
            </a:r>
            <a:r>
              <a:rPr lang="es-ES" b="1" dirty="0"/>
              <a:t> </a:t>
            </a:r>
            <a:r>
              <a:rPr lang="es-ES" b="1" dirty="0" err="1"/>
              <a:t>of</a:t>
            </a:r>
            <a:r>
              <a:rPr lang="es-ES" b="1" dirty="0"/>
              <a:t> </a:t>
            </a:r>
            <a:r>
              <a:rPr lang="es-ES" b="1" dirty="0" err="1"/>
              <a:t>peaks</a:t>
            </a:r>
            <a:endParaRPr lang="en-GB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C00A947-191C-A7B6-E460-6980FE598C20}"/>
              </a:ext>
            </a:extLst>
          </p:cNvPr>
          <p:cNvSpPr txBox="1"/>
          <p:nvPr/>
        </p:nvSpPr>
        <p:spPr>
          <a:xfrm>
            <a:off x="5911172" y="3681078"/>
            <a:ext cx="2707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LogFC</a:t>
            </a:r>
            <a:r>
              <a:rPr lang="es-ES" b="1" dirty="0"/>
              <a:t> + P-</a:t>
            </a:r>
            <a:r>
              <a:rPr lang="es-ES" b="1" dirty="0" err="1"/>
              <a:t>value</a:t>
            </a:r>
            <a:endParaRPr lang="en-GB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CE245EF-B165-F61A-EB22-20458B94828C}"/>
              </a:ext>
            </a:extLst>
          </p:cNvPr>
          <p:cNvSpPr txBox="1"/>
          <p:nvPr/>
        </p:nvSpPr>
        <p:spPr>
          <a:xfrm>
            <a:off x="1834034" y="6227418"/>
            <a:ext cx="2436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Filtered</a:t>
            </a:r>
            <a:r>
              <a:rPr lang="es-ES" b="1" dirty="0">
                <a:solidFill>
                  <a:srgbClr val="FF0000"/>
                </a:solidFill>
              </a:rPr>
              <a:t> P&lt;0.05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71C1E28-0BAB-689B-0A44-7EE27F6FB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41" y="1442112"/>
            <a:ext cx="10051915" cy="182924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ADEED44-C3C9-8358-73D7-A245A8B72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720" y="4327409"/>
            <a:ext cx="10051915" cy="174864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5426441-0EDF-F7E6-2BDC-BDF3F93698FC}"/>
              </a:ext>
            </a:extLst>
          </p:cNvPr>
          <p:cNvSpPr txBox="1"/>
          <p:nvPr/>
        </p:nvSpPr>
        <p:spPr>
          <a:xfrm>
            <a:off x="4401878" y="54235"/>
            <a:ext cx="4781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OBTAINING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AND P-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values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EC4D183-A5FF-B7E9-5FC1-54902FF5EED1}"/>
              </a:ext>
            </a:extLst>
          </p:cNvPr>
          <p:cNvSpPr txBox="1"/>
          <p:nvPr/>
        </p:nvSpPr>
        <p:spPr>
          <a:xfrm>
            <a:off x="8453335" y="158618"/>
            <a:ext cx="2050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(Maria M., and Maja Z.)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782825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"/>
          <p:cNvSpPr txBox="1"/>
          <p:nvPr/>
        </p:nvSpPr>
        <p:spPr>
          <a:xfrm>
            <a:off x="83343" y="189404"/>
            <a:ext cx="347995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Arbuscular</a:t>
            </a:r>
            <a:r>
              <a:rPr lang="es-E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Mycorrhizal</a:t>
            </a:r>
            <a:r>
              <a:rPr lang="es-E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Fungi</a:t>
            </a: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6"/>
          <p:cNvSpPr txBox="1"/>
          <p:nvPr/>
        </p:nvSpPr>
        <p:spPr>
          <a:xfrm>
            <a:off x="8779589" y="189404"/>
            <a:ext cx="328254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JA-dependent responses</a:t>
            </a:r>
            <a:endParaRPr/>
          </a:p>
        </p:txBody>
      </p:sp>
      <p:grpSp>
        <p:nvGrpSpPr>
          <p:cNvPr id="200" name="Google Shape;200;p6"/>
          <p:cNvGrpSpPr/>
          <p:nvPr/>
        </p:nvGrpSpPr>
        <p:grpSpPr>
          <a:xfrm>
            <a:off x="1247571" y="1586065"/>
            <a:ext cx="9748739" cy="4749086"/>
            <a:chOff x="354436" y="581025"/>
            <a:chExt cx="11674516" cy="6276975"/>
          </a:xfrm>
        </p:grpSpPr>
        <p:pic>
          <p:nvPicPr>
            <p:cNvPr id="201" name="Google Shape;201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07319" y="755222"/>
              <a:ext cx="5121633" cy="5865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56848" y="1007515"/>
              <a:ext cx="1164306" cy="830329"/>
            </a:xfrm>
            <a:prstGeom prst="rect">
              <a:avLst/>
            </a:prstGeom>
            <a:noFill/>
            <a:ln w="28575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03" name="Google Shape;203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4436" y="581025"/>
              <a:ext cx="5953125" cy="62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164186" y="1750424"/>
              <a:ext cx="1166812" cy="1003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411613" y="3734410"/>
              <a:ext cx="1166812" cy="1003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7" name="Google Shape;207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34300" y="5100557"/>
            <a:ext cx="781317" cy="715586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8" name="Google Shape;208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7189623">
            <a:off x="7105562" y="5203859"/>
            <a:ext cx="849270" cy="513399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09" name="Google Shape;209;p6"/>
          <p:cNvSpPr/>
          <p:nvPr/>
        </p:nvSpPr>
        <p:spPr>
          <a:xfrm>
            <a:off x="3185603" y="138516"/>
            <a:ext cx="772160" cy="646290"/>
          </a:xfrm>
          <a:prstGeom prst="chevron">
            <a:avLst>
              <a:gd name="adj" fmla="val 50000"/>
            </a:avLst>
          </a:prstGeom>
          <a:solidFill>
            <a:srgbClr val="0070C0"/>
          </a:solidFill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0" name="Google Shape;210;p6"/>
          <p:cNvSpPr/>
          <p:nvPr/>
        </p:nvSpPr>
        <p:spPr>
          <a:xfrm>
            <a:off x="7982058" y="138516"/>
            <a:ext cx="772160" cy="646290"/>
          </a:xfrm>
          <a:prstGeom prst="chevron">
            <a:avLst>
              <a:gd name="adj" fmla="val 50000"/>
            </a:avLst>
          </a:prstGeom>
          <a:solidFill>
            <a:srgbClr val="0070C0"/>
          </a:solidFill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1" name="Google Shape;211;p6"/>
          <p:cNvSpPr txBox="1"/>
          <p:nvPr/>
        </p:nvSpPr>
        <p:spPr>
          <a:xfrm>
            <a:off x="7665483" y="6203508"/>
            <a:ext cx="37848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Rhizophagus irregularis</a:t>
            </a:r>
            <a:endParaRPr sz="1800" b="1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98;p6">
            <a:extLst>
              <a:ext uri="{FF2B5EF4-FFF2-40B4-BE49-F238E27FC236}">
                <a16:creationId xmlns:a16="http://schemas.microsoft.com/office/drawing/2014/main" id="{B11EC901-8BB2-C1D0-DF1E-8D5F96BBCB55}"/>
              </a:ext>
            </a:extLst>
          </p:cNvPr>
          <p:cNvSpPr/>
          <p:nvPr/>
        </p:nvSpPr>
        <p:spPr>
          <a:xfrm>
            <a:off x="3563298" y="-187864"/>
            <a:ext cx="4971124" cy="1654229"/>
          </a:xfrm>
          <a:prstGeom prst="irregularSeal2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" name="Google Shape;199;p6">
            <a:extLst>
              <a:ext uri="{FF2B5EF4-FFF2-40B4-BE49-F238E27FC236}">
                <a16:creationId xmlns:a16="http://schemas.microsoft.com/office/drawing/2014/main" id="{F537C341-5D59-F3E9-4090-2373408FB0BE}"/>
              </a:ext>
            </a:extLst>
          </p:cNvPr>
          <p:cNvSpPr txBox="1"/>
          <p:nvPr/>
        </p:nvSpPr>
        <p:spPr>
          <a:xfrm>
            <a:off x="4053231" y="348203"/>
            <a:ext cx="375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000"/>
              <a:buFont typeface="Arial"/>
              <a:buNone/>
            </a:pPr>
            <a:r>
              <a:rPr lang="es-ES" sz="20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MYCORRHIZA-INDUCED RESISTANCE</a:t>
            </a:r>
            <a:endParaRPr sz="2000" b="1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3732BE3-80C8-D8D4-2E94-B549DD129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729"/>
            <a:ext cx="6656049" cy="498454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681A6C9-99F1-E86F-A5BB-64EF790EF244}"/>
              </a:ext>
            </a:extLst>
          </p:cNvPr>
          <p:cNvSpPr txBox="1"/>
          <p:nvPr/>
        </p:nvSpPr>
        <p:spPr>
          <a:xfrm>
            <a:off x="4051273" y="175415"/>
            <a:ext cx="600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sPLSDA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USING ALL SIGNALS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F6998CA-CF25-5611-2D4D-94E0A006C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863" y="1147501"/>
            <a:ext cx="5430704" cy="4821666"/>
          </a:xfrm>
          <a:prstGeom prst="rect">
            <a:avLst/>
          </a:prstGeom>
        </p:spPr>
      </p:pic>
      <p:sp>
        <p:nvSpPr>
          <p:cNvPr id="21" name="Google Shape;332;p15">
            <a:extLst>
              <a:ext uri="{FF2B5EF4-FFF2-40B4-BE49-F238E27FC236}">
                <a16:creationId xmlns:a16="http://schemas.microsoft.com/office/drawing/2014/main" id="{AE68E9A2-B280-EADA-FA58-48FF55091507}"/>
              </a:ext>
            </a:extLst>
          </p:cNvPr>
          <p:cNvSpPr/>
          <p:nvPr/>
        </p:nvSpPr>
        <p:spPr>
          <a:xfrm>
            <a:off x="5266441" y="2930611"/>
            <a:ext cx="829559" cy="4983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01BD"/>
          </a:solidFill>
          <a:ln w="12700" cap="flat" cmpd="sng">
            <a:solidFill>
              <a:srgbClr val="BE009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337;p15">
            <a:extLst>
              <a:ext uri="{FF2B5EF4-FFF2-40B4-BE49-F238E27FC236}">
                <a16:creationId xmlns:a16="http://schemas.microsoft.com/office/drawing/2014/main" id="{6C5BD4E6-B6F4-E67E-A111-823EFFEB8EA6}"/>
              </a:ext>
            </a:extLst>
          </p:cNvPr>
          <p:cNvSpPr txBox="1"/>
          <p:nvPr/>
        </p:nvSpPr>
        <p:spPr>
          <a:xfrm>
            <a:off x="3013196" y="6017063"/>
            <a:ext cx="833898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AM </a:t>
            </a:r>
            <a:r>
              <a:rPr lang="es-ES" sz="2400" b="1" i="0" u="none" strike="noStrike" cap="none" dirty="0" err="1">
                <a:solidFill>
                  <a:srgbClr val="002060"/>
                </a:solidFill>
                <a:sym typeface="Arial"/>
              </a:rPr>
              <a:t>plants</a:t>
            </a: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 </a:t>
            </a:r>
            <a:r>
              <a:rPr lang="es-ES" sz="2400" b="1" i="0" u="none" strike="noStrike" cap="none" dirty="0" err="1">
                <a:solidFill>
                  <a:srgbClr val="002060"/>
                </a:solidFill>
                <a:sym typeface="Arial"/>
              </a:rPr>
              <a:t>responds</a:t>
            </a: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 </a:t>
            </a:r>
            <a:r>
              <a:rPr lang="es-ES" sz="2400" b="1" i="0" u="none" strike="noStrike" cap="none" dirty="0" err="1">
                <a:solidFill>
                  <a:srgbClr val="002060"/>
                </a:solidFill>
                <a:sym typeface="Arial"/>
              </a:rPr>
              <a:t>faster</a:t>
            </a: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 </a:t>
            </a:r>
            <a:r>
              <a:rPr lang="es-ES" sz="2400" b="1" i="0" u="none" strike="noStrike" cap="none" dirty="0" err="1">
                <a:solidFill>
                  <a:srgbClr val="002060"/>
                </a:solidFill>
                <a:sym typeface="Arial"/>
              </a:rPr>
              <a:t>upon</a:t>
            </a: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 </a:t>
            </a:r>
            <a:r>
              <a:rPr lang="es-ES" sz="2400" b="1" i="1" u="none" strike="noStrike" cap="none" dirty="0" err="1">
                <a:solidFill>
                  <a:srgbClr val="002060"/>
                </a:solidFill>
                <a:sym typeface="Arial"/>
              </a:rPr>
              <a:t>Botrytis</a:t>
            </a: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 </a:t>
            </a:r>
            <a:r>
              <a:rPr lang="es-ES" sz="2400" b="1" i="0" u="none" strike="noStrike" cap="none" dirty="0" err="1">
                <a:solidFill>
                  <a:srgbClr val="002060"/>
                </a:solidFill>
                <a:sym typeface="Arial"/>
              </a:rPr>
              <a:t>infection</a:t>
            </a:r>
            <a:endParaRPr sz="1400" b="0" i="0" u="none" strike="noStrike" cap="none" dirty="0">
              <a:solidFill>
                <a:srgbClr val="002060"/>
              </a:solidFill>
              <a:sym typeface="Arial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FEA227C-CB67-E767-5783-3E294C2CC200}"/>
              </a:ext>
            </a:extLst>
          </p:cNvPr>
          <p:cNvSpPr txBox="1"/>
          <p:nvPr/>
        </p:nvSpPr>
        <p:spPr>
          <a:xfrm>
            <a:off x="2348933" y="452414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C237789-AD13-5599-8ACF-C234CA4F8B8E}"/>
              </a:ext>
            </a:extLst>
          </p:cNvPr>
          <p:cNvSpPr txBox="1"/>
          <p:nvPr/>
        </p:nvSpPr>
        <p:spPr>
          <a:xfrm>
            <a:off x="8351493" y="476362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456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3A0E74F-A18B-FED6-BBA3-6B5B4F2C253B}"/>
              </a:ext>
            </a:extLst>
          </p:cNvPr>
          <p:cNvSpPr txBox="1"/>
          <p:nvPr/>
        </p:nvSpPr>
        <p:spPr>
          <a:xfrm>
            <a:off x="1101659" y="6273225"/>
            <a:ext cx="108860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1"/>
                </a:solidFill>
              </a:rPr>
              <a:t>Interactive heatmap: </a:t>
            </a:r>
            <a:r>
              <a:rPr lang="en-GB" sz="1400" u="sng" dirty="0">
                <a:solidFill>
                  <a:schemeClr val="accent1"/>
                </a:solidFill>
                <a:hlinkClick r:id="rId2"/>
              </a:rPr>
              <a:t>https://github.com/NIB-SI/UJI-Omics-phd/blob/main/_I_UJI-Omics-phd/_S_multiOmicsIntegra/_A_07_Targeted-R/output/With%20p-adj%20fdr/Metabol24.html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B6C435B-A4A5-D837-546F-50B8857D4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831063"/>
            <a:ext cx="4011950" cy="553737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2BE4D97-9CE4-C8BF-6164-F8340EBC48A8}"/>
              </a:ext>
            </a:extLst>
          </p:cNvPr>
          <p:cNvSpPr txBox="1"/>
          <p:nvPr/>
        </p:nvSpPr>
        <p:spPr>
          <a:xfrm>
            <a:off x="3413815" y="258731"/>
            <a:ext cx="600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HEATMAP METABOLITES WITHIN CONTRASTS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9D252C6-268B-68C9-A748-72195797B72B}"/>
              </a:ext>
            </a:extLst>
          </p:cNvPr>
          <p:cNvSpPr txBox="1"/>
          <p:nvPr/>
        </p:nvSpPr>
        <p:spPr>
          <a:xfrm>
            <a:off x="9153728" y="1336152"/>
            <a:ext cx="23443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Most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of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the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metabolites</a:t>
            </a:r>
            <a:r>
              <a:rPr lang="es-ES" b="1" dirty="0">
                <a:solidFill>
                  <a:srgbClr val="002060"/>
                </a:solidFill>
              </a:rPr>
              <a:t> are </a:t>
            </a:r>
            <a:r>
              <a:rPr lang="es-ES" b="1" dirty="0" err="1">
                <a:solidFill>
                  <a:srgbClr val="002060"/>
                </a:solidFill>
              </a:rPr>
              <a:t>flavonoids</a:t>
            </a:r>
            <a:r>
              <a:rPr lang="es-ES" b="1" dirty="0">
                <a:solidFill>
                  <a:srgbClr val="002060"/>
                </a:solidFill>
              </a:rPr>
              <a:t>, </a:t>
            </a:r>
            <a:r>
              <a:rPr lang="es-ES" b="1" dirty="0" err="1">
                <a:solidFill>
                  <a:srgbClr val="002060"/>
                </a:solidFill>
              </a:rPr>
              <a:t>phenylpropanoids</a:t>
            </a:r>
            <a:r>
              <a:rPr lang="es-ES" b="1" dirty="0">
                <a:solidFill>
                  <a:srgbClr val="002060"/>
                </a:solidFill>
              </a:rPr>
              <a:t> and </a:t>
            </a:r>
            <a:r>
              <a:rPr lang="es-ES" b="1" dirty="0" err="1">
                <a:solidFill>
                  <a:srgbClr val="002060"/>
                </a:solidFill>
              </a:rPr>
              <a:t>precursors</a:t>
            </a:r>
            <a:endParaRPr lang="en-GB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9262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9C6A560-6C9E-DA1E-0ADA-82D7B679F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602" y="1026774"/>
            <a:ext cx="9058275" cy="4162425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6635373-D35A-D8C4-78DB-89A27D1798FA}"/>
              </a:ext>
            </a:extLst>
          </p:cNvPr>
          <p:cNvSpPr/>
          <p:nvPr/>
        </p:nvSpPr>
        <p:spPr>
          <a:xfrm>
            <a:off x="6877458" y="3429000"/>
            <a:ext cx="1050586" cy="117218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8FF4EF-51BA-6B94-B9D6-E8BA5FF93081}"/>
              </a:ext>
            </a:extLst>
          </p:cNvPr>
          <p:cNvSpPr txBox="1"/>
          <p:nvPr/>
        </p:nvSpPr>
        <p:spPr>
          <a:xfrm>
            <a:off x="6740701" y="5337362"/>
            <a:ext cx="138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rgbClr val="0070C0"/>
                </a:solidFill>
              </a:rPr>
              <a:t>Priming</a:t>
            </a:r>
            <a:r>
              <a:rPr lang="es-ES" sz="2400" dirty="0">
                <a:solidFill>
                  <a:srgbClr val="0070C0"/>
                </a:solidFill>
              </a:rPr>
              <a:t>?</a:t>
            </a:r>
            <a:endParaRPr lang="en-GB" sz="2400" dirty="0">
              <a:solidFill>
                <a:srgbClr val="0070C0"/>
              </a:solidFill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F8EBD89A-61A2-A4DC-9A84-C54C71CC68CE}"/>
              </a:ext>
            </a:extLst>
          </p:cNvPr>
          <p:cNvCxnSpPr>
            <a:cxnSpLocks/>
          </p:cNvCxnSpPr>
          <p:nvPr/>
        </p:nvCxnSpPr>
        <p:spPr>
          <a:xfrm>
            <a:off x="7295743" y="4727643"/>
            <a:ext cx="0" cy="673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F4CE3459-1DBB-A729-7F78-323EB349D3E3}"/>
              </a:ext>
            </a:extLst>
          </p:cNvPr>
          <p:cNvSpPr txBox="1"/>
          <p:nvPr/>
        </p:nvSpPr>
        <p:spPr>
          <a:xfrm>
            <a:off x="6365134" y="5799027"/>
            <a:ext cx="309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accent1"/>
                </a:solidFill>
              </a:rPr>
              <a:t>Priming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of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flavonoids</a:t>
            </a:r>
            <a:r>
              <a:rPr lang="es-ES" dirty="0">
                <a:solidFill>
                  <a:schemeClr val="accent1"/>
                </a:solidFill>
              </a:rPr>
              <a:t>?</a:t>
            </a:r>
            <a:endParaRPr lang="en-GB" dirty="0">
              <a:solidFill>
                <a:schemeClr val="accent1"/>
              </a:solidFill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CEC1E6F-DF31-7891-FB0C-5BD682FA07E7}"/>
              </a:ext>
            </a:extLst>
          </p:cNvPr>
          <p:cNvCxnSpPr>
            <a:cxnSpLocks/>
          </p:cNvCxnSpPr>
          <p:nvPr/>
        </p:nvCxnSpPr>
        <p:spPr>
          <a:xfrm flipH="1">
            <a:off x="3608961" y="5844423"/>
            <a:ext cx="26815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0866B2FA-1F4C-8D58-2DB7-9931189EB431}"/>
              </a:ext>
            </a:extLst>
          </p:cNvPr>
          <p:cNvSpPr txBox="1"/>
          <p:nvPr/>
        </p:nvSpPr>
        <p:spPr>
          <a:xfrm>
            <a:off x="1222442" y="5382758"/>
            <a:ext cx="1968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FF0000"/>
                </a:solidFill>
              </a:rPr>
              <a:t>Flavonoids</a:t>
            </a:r>
            <a:r>
              <a:rPr lang="es-ES" b="1" dirty="0">
                <a:solidFill>
                  <a:srgbClr val="FF0000"/>
                </a:solidFill>
              </a:rPr>
              <a:t> are </a:t>
            </a:r>
            <a:r>
              <a:rPr lang="es-ES" b="1" dirty="0" err="1">
                <a:solidFill>
                  <a:srgbClr val="FF0000"/>
                </a:solidFill>
              </a:rPr>
              <a:t>also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important</a:t>
            </a:r>
            <a:r>
              <a:rPr lang="es-ES" b="1" dirty="0">
                <a:solidFill>
                  <a:srgbClr val="FF0000"/>
                </a:solidFill>
              </a:rPr>
              <a:t> in </a:t>
            </a:r>
            <a:r>
              <a:rPr lang="es-ES" b="1" dirty="0" err="1">
                <a:solidFill>
                  <a:srgbClr val="FF0000"/>
                </a:solidFill>
              </a:rPr>
              <a:t>mycorrhizal</a:t>
            </a:r>
            <a:r>
              <a:rPr lang="es-ES" b="1" dirty="0">
                <a:solidFill>
                  <a:srgbClr val="FF0000"/>
                </a:solidFill>
              </a:rPr>
              <a:t> citrus </a:t>
            </a:r>
            <a:r>
              <a:rPr lang="es-ES" b="1" dirty="0" err="1">
                <a:solidFill>
                  <a:srgbClr val="FF0000"/>
                </a:solidFill>
              </a:rPr>
              <a:t>plants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43B6C1B-5F59-1E20-4098-091ED524D05B}"/>
              </a:ext>
            </a:extLst>
          </p:cNvPr>
          <p:cNvSpPr/>
          <p:nvPr/>
        </p:nvSpPr>
        <p:spPr>
          <a:xfrm>
            <a:off x="6861246" y="2577829"/>
            <a:ext cx="1066798" cy="87224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53D7C75-5031-E88D-8A13-F4B30795F2E4}"/>
              </a:ext>
            </a:extLst>
          </p:cNvPr>
          <p:cNvSpPr/>
          <p:nvPr/>
        </p:nvSpPr>
        <p:spPr>
          <a:xfrm>
            <a:off x="6899096" y="1426721"/>
            <a:ext cx="1066798" cy="87224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95230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DDE5776-B657-2806-563B-02E9EDF6750C}"/>
              </a:ext>
            </a:extLst>
          </p:cNvPr>
          <p:cNvSpPr txBox="1"/>
          <p:nvPr/>
        </p:nvSpPr>
        <p:spPr>
          <a:xfrm>
            <a:off x="4421654" y="1798660"/>
            <a:ext cx="3730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err="1">
                <a:solidFill>
                  <a:schemeClr val="accent1">
                    <a:lumMod val="75000"/>
                  </a:schemeClr>
                </a:solidFill>
              </a:rPr>
              <a:t>DiABLO</a:t>
            </a:r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es-ES" sz="3200" b="1" dirty="0" err="1">
                <a:solidFill>
                  <a:schemeClr val="accent1">
                    <a:lumMod val="75000"/>
                  </a:schemeClr>
                </a:solidFill>
              </a:rPr>
              <a:t>Mixomics</a:t>
            </a:r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) </a:t>
            </a:r>
          </a:p>
        </p:txBody>
      </p:sp>
      <p:sp>
        <p:nvSpPr>
          <p:cNvPr id="4" name="CuadroTexto 3">
            <a:hlinkClick r:id="rId2"/>
            <a:extLst>
              <a:ext uri="{FF2B5EF4-FFF2-40B4-BE49-F238E27FC236}">
                <a16:creationId xmlns:a16="http://schemas.microsoft.com/office/drawing/2014/main" id="{A20F70D9-3CF0-1321-EB35-88F03B6CC7B1}"/>
              </a:ext>
            </a:extLst>
          </p:cNvPr>
          <p:cNvSpPr txBox="1"/>
          <p:nvPr/>
        </p:nvSpPr>
        <p:spPr>
          <a:xfrm>
            <a:off x="634729" y="2451768"/>
            <a:ext cx="11690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5">
                    <a:lumMod val="75000"/>
                  </a:schemeClr>
                </a:solidFill>
              </a:rPr>
              <a:t>HTML: </a:t>
            </a:r>
            <a:r>
              <a:rPr lang="en-GB" sz="1400" u="sng" dirty="0">
                <a:solidFill>
                  <a:schemeClr val="accent5">
                    <a:lumMod val="75000"/>
                  </a:schemeClr>
                </a:solidFill>
              </a:rPr>
              <a:t>https://github.com/NIB-SI/UJI-Omics-phd/blob/main/_I_UJI-Omics-phd/_S_multiOmicsIntegra/_A_10_mixOmics-R/scripts/01_DIABLO.html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EDC1F6D-08BC-7424-1AF8-66306E860E87}"/>
              </a:ext>
            </a:extLst>
          </p:cNvPr>
          <p:cNvSpPr txBox="1"/>
          <p:nvPr/>
        </p:nvSpPr>
        <p:spPr>
          <a:xfrm>
            <a:off x="7996136" y="1906381"/>
            <a:ext cx="343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FF0000"/>
                </a:solidFill>
              </a:rPr>
              <a:t>(</a:t>
            </a:r>
            <a:r>
              <a:rPr lang="es-ES" b="1" dirty="0" err="1">
                <a:solidFill>
                  <a:srgbClr val="FF0000"/>
                </a:solidFill>
              </a:rPr>
              <a:t>for</a:t>
            </a:r>
            <a:r>
              <a:rPr lang="es-ES" b="1" dirty="0">
                <a:solidFill>
                  <a:srgbClr val="FF0000"/>
                </a:solidFill>
              </a:rPr>
              <a:t> 3 </a:t>
            </a:r>
            <a:r>
              <a:rPr lang="es-ES" b="1" dirty="0" err="1">
                <a:solidFill>
                  <a:srgbClr val="FF0000"/>
                </a:solidFill>
              </a:rPr>
              <a:t>levels</a:t>
            </a:r>
            <a:r>
              <a:rPr lang="es-ES" b="1" dirty="0">
                <a:solidFill>
                  <a:srgbClr val="FF0000"/>
                </a:solidFill>
              </a:rPr>
              <a:t>: </a:t>
            </a:r>
            <a:r>
              <a:rPr lang="es-ES" b="1" dirty="0" err="1">
                <a:solidFill>
                  <a:srgbClr val="FF0000"/>
                </a:solidFill>
              </a:rPr>
              <a:t>Met</a:t>
            </a:r>
            <a:r>
              <a:rPr lang="es-ES" b="1" dirty="0">
                <a:solidFill>
                  <a:srgbClr val="FF0000"/>
                </a:solidFill>
              </a:rPr>
              <a:t>, </a:t>
            </a:r>
            <a:r>
              <a:rPr lang="es-ES" b="1" dirty="0" err="1">
                <a:solidFill>
                  <a:srgbClr val="FF0000"/>
                </a:solidFill>
              </a:rPr>
              <a:t>Enz</a:t>
            </a:r>
            <a:r>
              <a:rPr lang="es-ES" b="1" dirty="0">
                <a:solidFill>
                  <a:srgbClr val="FF0000"/>
                </a:solidFill>
              </a:rPr>
              <a:t>, </a:t>
            </a:r>
            <a:r>
              <a:rPr lang="es-ES" b="1" dirty="0" err="1">
                <a:solidFill>
                  <a:srgbClr val="FF0000"/>
                </a:solidFill>
              </a:rPr>
              <a:t>Pph</a:t>
            </a:r>
            <a:r>
              <a:rPr lang="es-ES" b="1" dirty="0">
                <a:solidFill>
                  <a:srgbClr val="FF0000"/>
                </a:solidFill>
              </a:rPr>
              <a:t>; 4 </a:t>
            </a:r>
            <a:r>
              <a:rPr lang="es-ES" b="1" dirty="0" err="1">
                <a:solidFill>
                  <a:srgbClr val="FF0000"/>
                </a:solidFill>
              </a:rPr>
              <a:t>replicates</a:t>
            </a:r>
            <a:r>
              <a:rPr lang="es-ES" b="1" dirty="0">
                <a:solidFill>
                  <a:srgbClr val="FF0000"/>
                </a:solidFill>
              </a:rPr>
              <a:t>; 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r>
              <a:rPr lang="es-ES" b="1" dirty="0">
                <a:solidFill>
                  <a:srgbClr val="FF0000"/>
                </a:solidFill>
              </a:rPr>
              <a:t>)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9919813-EB90-A2AE-0FFC-122D5F102482}"/>
              </a:ext>
            </a:extLst>
          </p:cNvPr>
          <p:cNvSpPr txBox="1"/>
          <p:nvPr/>
        </p:nvSpPr>
        <p:spPr>
          <a:xfrm>
            <a:off x="5070627" y="3089488"/>
            <a:ext cx="2050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(Maria M., and Maja Z.)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1993794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0D61AD1D-8D4B-D251-7F00-EF5F6ACD1885}"/>
              </a:ext>
            </a:extLst>
          </p:cNvPr>
          <p:cNvSpPr txBox="1"/>
          <p:nvPr/>
        </p:nvSpPr>
        <p:spPr>
          <a:xfrm>
            <a:off x="1394565" y="695806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C09879A-8272-4EA1-C599-EBD3C0C0A444}"/>
              </a:ext>
            </a:extLst>
          </p:cNvPr>
          <p:cNvSpPr txBox="1"/>
          <p:nvPr/>
        </p:nvSpPr>
        <p:spPr>
          <a:xfrm>
            <a:off x="124432" y="1326243"/>
            <a:ext cx="360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Normalized</a:t>
            </a:r>
            <a:r>
              <a:rPr lang="es-ES" dirty="0"/>
              <a:t> data</a:t>
            </a:r>
          </a:p>
          <a:p>
            <a:pPr algn="ctr"/>
            <a:r>
              <a:rPr lang="es-ES" dirty="0"/>
              <a:t>(</a:t>
            </a:r>
            <a:r>
              <a:rPr lang="es-ES" dirty="0" err="1"/>
              <a:t>Changed</a:t>
            </a:r>
            <a:r>
              <a:rPr lang="es-ES" dirty="0"/>
              <a:t> </a:t>
            </a:r>
            <a:r>
              <a:rPr lang="es-ES" dirty="0" err="1"/>
              <a:t>IDs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Shortnames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5868FDF8-E702-055D-CE05-FB01B09439C7}"/>
              </a:ext>
            </a:extLst>
          </p:cNvPr>
          <p:cNvSpPr/>
          <p:nvPr/>
        </p:nvSpPr>
        <p:spPr>
          <a:xfrm>
            <a:off x="3524652" y="1486559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DE64F35-6DCD-8A8C-089E-DB35E15889F4}"/>
              </a:ext>
            </a:extLst>
          </p:cNvPr>
          <p:cNvSpPr txBox="1"/>
          <p:nvPr/>
        </p:nvSpPr>
        <p:spPr>
          <a:xfrm>
            <a:off x="4275305" y="1364870"/>
            <a:ext cx="2772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Enz</a:t>
            </a:r>
            <a:r>
              <a:rPr lang="es-ES" dirty="0"/>
              <a:t> and </a:t>
            </a:r>
            <a:r>
              <a:rPr lang="es-ES" dirty="0" err="1"/>
              <a:t>Met</a:t>
            </a:r>
            <a:r>
              <a:rPr lang="es-ES" dirty="0"/>
              <a:t> </a:t>
            </a:r>
            <a:r>
              <a:rPr lang="es-ES" dirty="0" err="1"/>
              <a:t>performed</a:t>
            </a:r>
            <a:r>
              <a:rPr lang="es-ES" dirty="0"/>
              <a:t> Log2</a:t>
            </a:r>
            <a:endParaRPr lang="en-GB" dirty="0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AEC2648B-AC58-98C4-B381-F51C5AD480D4}"/>
              </a:ext>
            </a:extLst>
          </p:cNvPr>
          <p:cNvSpPr/>
          <p:nvPr/>
        </p:nvSpPr>
        <p:spPr>
          <a:xfrm>
            <a:off x="7432741" y="1486558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E9588E8-6E69-9018-73CC-160B86422035}"/>
              </a:ext>
            </a:extLst>
          </p:cNvPr>
          <p:cNvSpPr txBox="1"/>
          <p:nvPr/>
        </p:nvSpPr>
        <p:spPr>
          <a:xfrm>
            <a:off x="9367673" y="588169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9A36B16-0270-06BD-67F1-45F525DF1F94}"/>
              </a:ext>
            </a:extLst>
          </p:cNvPr>
          <p:cNvSpPr txBox="1"/>
          <p:nvPr/>
        </p:nvSpPr>
        <p:spPr>
          <a:xfrm>
            <a:off x="8020893" y="1083866"/>
            <a:ext cx="3608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Density</a:t>
            </a:r>
            <a:r>
              <a:rPr lang="es-ES" dirty="0"/>
              <a:t> </a:t>
            </a:r>
            <a:r>
              <a:rPr lang="es-ES" dirty="0" err="1"/>
              <a:t>plots</a:t>
            </a:r>
            <a:r>
              <a:rPr lang="es-ES" dirty="0"/>
              <a:t> </a:t>
            </a:r>
          </a:p>
          <a:p>
            <a:pPr algn="ctr"/>
            <a:r>
              <a:rPr lang="en-GB" dirty="0"/>
              <a:t>Correlation plots</a:t>
            </a:r>
          </a:p>
          <a:p>
            <a:pPr algn="ctr"/>
            <a:r>
              <a:rPr lang="en-GB" dirty="0"/>
              <a:t>Correlation values between levels </a:t>
            </a:r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5B427728-FCA1-8313-7726-D55883783781}"/>
              </a:ext>
            </a:extLst>
          </p:cNvPr>
          <p:cNvSpPr/>
          <p:nvPr/>
        </p:nvSpPr>
        <p:spPr>
          <a:xfrm rot="5400000">
            <a:off x="9631700" y="2385156"/>
            <a:ext cx="754002" cy="183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20E4ADD-F4B7-26E1-D2B9-8FDE6D624459}"/>
              </a:ext>
            </a:extLst>
          </p:cNvPr>
          <p:cNvSpPr txBox="1"/>
          <p:nvPr/>
        </p:nvSpPr>
        <p:spPr>
          <a:xfrm>
            <a:off x="8342716" y="3052085"/>
            <a:ext cx="3286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Set </a:t>
            </a:r>
            <a:r>
              <a:rPr lang="es-ES" dirty="0" err="1"/>
              <a:t>number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components</a:t>
            </a:r>
            <a:endParaRPr lang="es-ES" dirty="0"/>
          </a:p>
          <a:p>
            <a:pPr algn="ctr"/>
            <a:r>
              <a:rPr lang="es-ES" dirty="0"/>
              <a:t>(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Monaco"/>
              </a:rPr>
              <a:t>perf.diablo</a:t>
            </a:r>
            <a:r>
              <a:rPr lang="es-ES" b="0" i="0" dirty="0">
                <a:solidFill>
                  <a:srgbClr val="000000"/>
                </a:solidFill>
                <a:effectLst/>
                <a:latin typeface="Monaco"/>
              </a:rPr>
              <a:t>)</a:t>
            </a:r>
            <a:endParaRPr lang="es-ES" dirty="0"/>
          </a:p>
          <a:p>
            <a:pPr algn="ctr"/>
            <a:r>
              <a:rPr lang="es-ES" dirty="0"/>
              <a:t>(n=3) </a:t>
            </a:r>
            <a:endParaRPr lang="en-GB" dirty="0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AA8C795D-FE9A-4C55-4A2B-9679AC7A7DD6}"/>
              </a:ext>
            </a:extLst>
          </p:cNvPr>
          <p:cNvSpPr/>
          <p:nvPr/>
        </p:nvSpPr>
        <p:spPr>
          <a:xfrm rot="10800000">
            <a:off x="7432741" y="3161181"/>
            <a:ext cx="754002" cy="183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3C66E43-6878-DCB9-672A-CCACEF161EA1}"/>
              </a:ext>
            </a:extLst>
          </p:cNvPr>
          <p:cNvSpPr txBox="1"/>
          <p:nvPr/>
        </p:nvSpPr>
        <p:spPr>
          <a:xfrm>
            <a:off x="3271232" y="2867419"/>
            <a:ext cx="4192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i="0" dirty="0">
                <a:effectLst/>
                <a:latin typeface="Lato" panose="020F0502020204030203" pitchFamily="34" charset="0"/>
              </a:rPr>
              <a:t>Tuning the number of features</a:t>
            </a:r>
          </a:p>
          <a:p>
            <a:pPr algn="ctr"/>
            <a:r>
              <a:rPr lang="en-GB" dirty="0">
                <a:latin typeface="Lato" panose="020F0502020204030203" pitchFamily="34" charset="0"/>
              </a:rPr>
              <a:t>(Using BBPARAM;  </a:t>
            </a:r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 </a:t>
            </a:r>
            <a:r>
              <a:rPr lang="en-GB" b="0" i="0" dirty="0" err="1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tune.block.splsd</a:t>
            </a:r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)</a:t>
            </a:r>
            <a:endParaRPr lang="en-GB" b="0" i="0" dirty="0">
              <a:effectLst/>
              <a:latin typeface="Lato" panose="020F0502020204030203" pitchFamily="34" charset="0"/>
            </a:endParaRPr>
          </a:p>
        </p:txBody>
      </p:sp>
      <p:sp>
        <p:nvSpPr>
          <p:cNvPr id="28" name="CuadroTexto 27">
            <a:hlinkClick r:id="rId2"/>
            <a:extLst>
              <a:ext uri="{FF2B5EF4-FFF2-40B4-BE49-F238E27FC236}">
                <a16:creationId xmlns:a16="http://schemas.microsoft.com/office/drawing/2014/main" id="{338E1126-EDA8-FAE4-EAA1-521DDC8A196B}"/>
              </a:ext>
            </a:extLst>
          </p:cNvPr>
          <p:cNvSpPr txBox="1"/>
          <p:nvPr/>
        </p:nvSpPr>
        <p:spPr>
          <a:xfrm>
            <a:off x="238322" y="2690887"/>
            <a:ext cx="3286330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R DATA MODEL </a:t>
            </a:r>
            <a:r>
              <a:rPr lang="en-GB" sz="1100" u="sng" dirty="0">
                <a:solidFill>
                  <a:schemeClr val="accent1"/>
                </a:solidFill>
              </a:rPr>
              <a:t>https://github.com/NIB-SI/UJI-Omics-phd/blob/main/_I_UJI-Omics-phd/_S_multiOmicsIntegra/_A_10_mixOmics-R/output/01_DIABLO-Enz-Met-Pph_tune.MIR.RData</a:t>
            </a:r>
          </a:p>
        </p:txBody>
      </p:sp>
      <p:sp>
        <p:nvSpPr>
          <p:cNvPr id="29" name="Flecha: a la derecha 28">
            <a:extLst>
              <a:ext uri="{FF2B5EF4-FFF2-40B4-BE49-F238E27FC236}">
                <a16:creationId xmlns:a16="http://schemas.microsoft.com/office/drawing/2014/main" id="{32E74625-FC61-6B41-048E-B625012558F5}"/>
              </a:ext>
            </a:extLst>
          </p:cNvPr>
          <p:cNvSpPr/>
          <p:nvPr/>
        </p:nvSpPr>
        <p:spPr>
          <a:xfrm rot="5400000">
            <a:off x="1459640" y="4372139"/>
            <a:ext cx="754002" cy="183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BAF2F69-E3CD-574F-9CCF-B054B59996F6}"/>
              </a:ext>
            </a:extLst>
          </p:cNvPr>
          <p:cNvSpPr txBox="1"/>
          <p:nvPr/>
        </p:nvSpPr>
        <p:spPr>
          <a:xfrm>
            <a:off x="567475" y="5100371"/>
            <a:ext cx="2354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i="0" dirty="0">
                <a:effectLst/>
                <a:latin typeface="Lato" panose="020F0502020204030203" pitchFamily="34" charset="0"/>
              </a:rPr>
              <a:t>Final model</a:t>
            </a:r>
          </a:p>
          <a:p>
            <a:pPr algn="ctr"/>
            <a:r>
              <a:rPr lang="en-GB" dirty="0">
                <a:latin typeface="Lato" panose="020F0502020204030203" pitchFamily="34" charset="0"/>
              </a:rPr>
              <a:t>Plots</a:t>
            </a:r>
            <a:endParaRPr lang="en-GB" b="0" i="0" dirty="0">
              <a:effectLst/>
              <a:latin typeface="Lato" panose="020F050202020403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2271BD4-31A1-ABB5-3F2A-034A3856D54A}"/>
              </a:ext>
            </a:extLst>
          </p:cNvPr>
          <p:cNvSpPr txBox="1"/>
          <p:nvPr/>
        </p:nvSpPr>
        <p:spPr>
          <a:xfrm>
            <a:off x="2756451" y="6006066"/>
            <a:ext cx="98797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PLOTS</a:t>
            </a:r>
            <a:r>
              <a:rPr lang="en-GB" dirty="0">
                <a:solidFill>
                  <a:srgbClr val="0070C0"/>
                </a:solidFill>
              </a:rPr>
              <a:t> </a:t>
            </a:r>
            <a:r>
              <a:rPr lang="en-GB" sz="1400" dirty="0">
                <a:solidFill>
                  <a:srgbClr val="0070C0"/>
                </a:solidFill>
              </a:rPr>
              <a:t>h</a:t>
            </a:r>
            <a:r>
              <a:rPr lang="en-GB" sz="14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ttps</a:t>
            </a:r>
            <a:r>
              <a:rPr lang="en-GB" sz="1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://github.com/NIB-SI/UJI-Omics-phd/tree/main/_I_UJI-Omics-phd/_S_multiOmicsIntegra/_A_10_mixOmics-R/scripts/01_DIABLO_figures/figure-html</a:t>
            </a:r>
            <a:endParaRPr lang="en-GB" sz="1400" dirty="0">
              <a:solidFill>
                <a:srgbClr val="0070C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C5DA3B8-CC03-7997-58B6-C2E2C8E5928C}"/>
              </a:ext>
            </a:extLst>
          </p:cNvPr>
          <p:cNvSpPr txBox="1"/>
          <p:nvPr/>
        </p:nvSpPr>
        <p:spPr>
          <a:xfrm>
            <a:off x="7047690" y="2544382"/>
            <a:ext cx="210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002060"/>
                </a:solidFill>
              </a:rPr>
              <a:t>MixOmics</a:t>
            </a:r>
            <a:r>
              <a:rPr lang="es-ES" b="1" dirty="0">
                <a:solidFill>
                  <a:srgbClr val="002060"/>
                </a:solidFill>
              </a:rPr>
              <a:t> pipeline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5E8EEFD-4C18-8C65-B762-B55008CCE594}"/>
              </a:ext>
            </a:extLst>
          </p:cNvPr>
          <p:cNvSpPr txBox="1"/>
          <p:nvPr/>
        </p:nvSpPr>
        <p:spPr>
          <a:xfrm>
            <a:off x="4494111" y="4840942"/>
            <a:ext cx="5514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4 </a:t>
            </a:r>
            <a:r>
              <a:rPr lang="es-ES" b="1" dirty="0" err="1">
                <a:solidFill>
                  <a:srgbClr val="FF0000"/>
                </a:solidFill>
              </a:rPr>
              <a:t>biological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replicates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for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AMinf</a:t>
            </a:r>
            <a:r>
              <a:rPr lang="es-ES" b="1" dirty="0">
                <a:solidFill>
                  <a:srgbClr val="FF0000"/>
                </a:solidFill>
              </a:rPr>
              <a:t>, </a:t>
            </a:r>
            <a:r>
              <a:rPr lang="es-ES" b="1" dirty="0" err="1">
                <a:solidFill>
                  <a:srgbClr val="FF0000"/>
                </a:solidFill>
              </a:rPr>
              <a:t>NMinf</a:t>
            </a:r>
            <a:r>
              <a:rPr lang="es-ES" b="1" dirty="0">
                <a:solidFill>
                  <a:srgbClr val="FF0000"/>
                </a:solidFill>
              </a:rPr>
              <a:t> and NM</a:t>
            </a:r>
          </a:p>
          <a:p>
            <a:r>
              <a:rPr lang="es-ES" b="1" dirty="0">
                <a:solidFill>
                  <a:srgbClr val="FF0000"/>
                </a:solidFill>
              </a:rPr>
              <a:t>3 </a:t>
            </a:r>
            <a:r>
              <a:rPr lang="es-ES" b="1" dirty="0" err="1">
                <a:solidFill>
                  <a:srgbClr val="FF0000"/>
                </a:solidFill>
              </a:rPr>
              <a:t>biological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relicates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for</a:t>
            </a:r>
            <a:r>
              <a:rPr lang="es-ES" b="1" dirty="0">
                <a:solidFill>
                  <a:srgbClr val="FF0000"/>
                </a:solidFill>
              </a:rPr>
              <a:t> AM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58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CC28555-0321-1804-4C4E-F4D06262E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24" y="917941"/>
            <a:ext cx="4692439" cy="314902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933E27C-0738-4A14-7340-92CAC22EE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258" y="3625155"/>
            <a:ext cx="4646493" cy="314902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D2FDBC0-72CC-9518-6F11-727283291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859" y="697035"/>
            <a:ext cx="4426281" cy="314902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ADBBF98-73BA-31F8-BF9E-3E4B32CC1B6F}"/>
              </a:ext>
            </a:extLst>
          </p:cNvPr>
          <p:cNvSpPr txBox="1"/>
          <p:nvPr/>
        </p:nvSpPr>
        <p:spPr>
          <a:xfrm>
            <a:off x="2886218" y="0"/>
            <a:ext cx="7882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CIRCLE CORRELATION PLOTS PAIRWISE PLS COMPARISONS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59E84202-363E-465C-0CD2-A855C69F10CE}"/>
              </a:ext>
            </a:extLst>
          </p:cNvPr>
          <p:cNvCxnSpPr>
            <a:cxnSpLocks/>
          </p:cNvCxnSpPr>
          <p:nvPr/>
        </p:nvCxnSpPr>
        <p:spPr>
          <a:xfrm flipH="1">
            <a:off x="7437658" y="2397877"/>
            <a:ext cx="836577" cy="441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57275CF9-1253-9C61-116F-37370DE575B8}"/>
              </a:ext>
            </a:extLst>
          </p:cNvPr>
          <p:cNvSpPr txBox="1"/>
          <p:nvPr/>
        </p:nvSpPr>
        <p:spPr>
          <a:xfrm>
            <a:off x="4710649" y="2609492"/>
            <a:ext cx="2957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Strongest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correlation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between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pairs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met</a:t>
            </a:r>
            <a:r>
              <a:rPr lang="es-ES" sz="2000" b="1" dirty="0">
                <a:solidFill>
                  <a:srgbClr val="002060"/>
                </a:solidFill>
              </a:rPr>
              <a:t> and </a:t>
            </a:r>
            <a:r>
              <a:rPr lang="es-ES" sz="2000" b="1" dirty="0" err="1">
                <a:solidFill>
                  <a:srgbClr val="002060"/>
                </a:solidFill>
              </a:rPr>
              <a:t>pph</a:t>
            </a:r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0000F55-DAC3-F5E6-FA96-EC057F207CF9}"/>
              </a:ext>
            </a:extLst>
          </p:cNvPr>
          <p:cNvSpPr txBox="1"/>
          <p:nvPr/>
        </p:nvSpPr>
        <p:spPr>
          <a:xfrm>
            <a:off x="3953859" y="379819"/>
            <a:ext cx="560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Top </a:t>
            </a:r>
            <a:r>
              <a:rPr lang="es-ES" b="1" dirty="0" err="1">
                <a:solidFill>
                  <a:srgbClr val="FF0000"/>
                </a:solidFill>
              </a:rPr>
              <a:t>correlation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features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of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each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dataframe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3152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F0C50D3-A0A1-7D20-5636-69C569852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964" y="690665"/>
            <a:ext cx="8478226" cy="599223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C4C7156-1354-184D-C2E7-44E28910E2D4}"/>
              </a:ext>
            </a:extLst>
          </p:cNvPr>
          <p:cNvSpPr txBox="1"/>
          <p:nvPr/>
        </p:nvSpPr>
        <p:spPr>
          <a:xfrm>
            <a:off x="4909571" y="87548"/>
            <a:ext cx="273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DIAGNOSTIC PLOT</a:t>
            </a:r>
          </a:p>
        </p:txBody>
      </p:sp>
    </p:spTree>
    <p:extLst>
      <p:ext uri="{BB962C8B-B14F-4D97-AF65-F5344CB8AC3E}">
        <p14:creationId xmlns:p14="http://schemas.microsoft.com/office/powerpoint/2010/main" val="6494048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10EC5CF-3E5D-3044-B964-67A07D6B8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227" y="311285"/>
            <a:ext cx="8432389" cy="579768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C80EF40-5026-0610-E8AE-FD01664D4DDC}"/>
              </a:ext>
            </a:extLst>
          </p:cNvPr>
          <p:cNvSpPr txBox="1"/>
          <p:nvPr/>
        </p:nvSpPr>
        <p:spPr>
          <a:xfrm>
            <a:off x="6459164" y="4619283"/>
            <a:ext cx="4464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2060"/>
                </a:solidFill>
              </a:rPr>
              <a:t>AM </a:t>
            </a:r>
            <a:r>
              <a:rPr lang="es-ES" sz="2000" b="1" dirty="0" err="1">
                <a:solidFill>
                  <a:srgbClr val="002060"/>
                </a:solidFill>
              </a:rPr>
              <a:t>plants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have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different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behaviour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8315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44FAD90-A5B1-CF25-43D5-7213C825A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445" y="700391"/>
            <a:ext cx="7985109" cy="560313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A2CC795-9EC6-B608-4D62-7F45C54F8823}"/>
              </a:ext>
            </a:extLst>
          </p:cNvPr>
          <p:cNvSpPr txBox="1"/>
          <p:nvPr/>
        </p:nvSpPr>
        <p:spPr>
          <a:xfrm>
            <a:off x="5716967" y="131723"/>
            <a:ext cx="2415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ARROW PLOT</a:t>
            </a:r>
          </a:p>
        </p:txBody>
      </p:sp>
    </p:spTree>
    <p:extLst>
      <p:ext uri="{BB962C8B-B14F-4D97-AF65-F5344CB8AC3E}">
        <p14:creationId xmlns:p14="http://schemas.microsoft.com/office/powerpoint/2010/main" val="13697007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DB1C3D7-A2AE-3D45-D11F-F3B2B8D1F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926" y="486425"/>
            <a:ext cx="9280411" cy="60992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B099B67-C003-3DAB-8090-01CF6C3D5109}"/>
              </a:ext>
            </a:extLst>
          </p:cNvPr>
          <p:cNvSpPr txBox="1"/>
          <p:nvPr/>
        </p:nvSpPr>
        <p:spPr>
          <a:xfrm>
            <a:off x="4501010" y="41542"/>
            <a:ext cx="3991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CORRELATION CIRCLE PLOT</a:t>
            </a:r>
          </a:p>
        </p:txBody>
      </p:sp>
    </p:spTree>
    <p:extLst>
      <p:ext uri="{BB962C8B-B14F-4D97-AF65-F5344CB8AC3E}">
        <p14:creationId xmlns:p14="http://schemas.microsoft.com/office/powerpoint/2010/main" val="1615431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E025F8-83ED-0043-98FE-157CB433E92C}"/>
              </a:ext>
            </a:extLst>
          </p:cNvPr>
          <p:cNvSpPr txBox="1"/>
          <p:nvPr/>
        </p:nvSpPr>
        <p:spPr>
          <a:xfrm>
            <a:off x="1838727" y="423797"/>
            <a:ext cx="2548447" cy="46166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What is Priming?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C39C9F0-5AF0-66E9-8365-5C2C315EF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85" y="1382353"/>
            <a:ext cx="4908415" cy="3768340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5774EAEB-6328-BAC4-00C7-46FE93AC9184}"/>
              </a:ext>
            </a:extLst>
          </p:cNvPr>
          <p:cNvSpPr txBox="1"/>
          <p:nvPr/>
        </p:nvSpPr>
        <p:spPr>
          <a:xfrm>
            <a:off x="4387174" y="548049"/>
            <a:ext cx="3313712" cy="92333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Primed plants respond after a “real” attack with faster and stronger responses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5714154-BFFA-D82B-62C9-75EC45FE902B}"/>
              </a:ext>
            </a:extLst>
          </p:cNvPr>
          <p:cNvSpPr txBox="1"/>
          <p:nvPr/>
        </p:nvSpPr>
        <p:spPr>
          <a:xfrm>
            <a:off x="372083" y="5378725"/>
            <a:ext cx="8178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/>
              <a:t>Priming</a:t>
            </a:r>
            <a:r>
              <a:rPr lang="es-ES" b="1" dirty="0"/>
              <a:t> </a:t>
            </a:r>
            <a:r>
              <a:rPr lang="es-ES" b="1" dirty="0" err="1"/>
              <a:t>stimulus</a:t>
            </a:r>
            <a:r>
              <a:rPr lang="es-ES" b="1" dirty="0"/>
              <a:t>: </a:t>
            </a:r>
            <a:r>
              <a:rPr lang="es-ES" b="1" dirty="0" err="1"/>
              <a:t>Chemicals</a:t>
            </a:r>
            <a:r>
              <a:rPr lang="es-ES" b="1" dirty="0"/>
              <a:t>, </a:t>
            </a:r>
            <a:r>
              <a:rPr lang="es-ES" b="1" dirty="0" err="1"/>
              <a:t>VOCs</a:t>
            </a:r>
            <a:r>
              <a:rPr lang="es-ES" b="1" dirty="0"/>
              <a:t>, </a:t>
            </a:r>
            <a:r>
              <a:rPr lang="es-ES" b="1" dirty="0" err="1"/>
              <a:t>previous</a:t>
            </a:r>
            <a:r>
              <a:rPr lang="es-ES" b="1" dirty="0"/>
              <a:t> </a:t>
            </a:r>
            <a:r>
              <a:rPr lang="es-ES" b="1" dirty="0" err="1"/>
              <a:t>attacks</a:t>
            </a:r>
            <a:r>
              <a:rPr lang="es-ES" b="1" dirty="0"/>
              <a:t>, constitutive </a:t>
            </a:r>
            <a:r>
              <a:rPr lang="es-ES" b="1" dirty="0" err="1"/>
              <a:t>priming</a:t>
            </a:r>
            <a:endParaRPr lang="en-GB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D4042A2-D836-7551-D90C-C8D355296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2508" y="888653"/>
            <a:ext cx="3068338" cy="3237588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13CD87A9-C544-9681-F9D0-B41BEFA6C18B}"/>
              </a:ext>
            </a:extLst>
          </p:cNvPr>
          <p:cNvCxnSpPr>
            <a:cxnSpLocks/>
          </p:cNvCxnSpPr>
          <p:nvPr/>
        </p:nvCxnSpPr>
        <p:spPr>
          <a:xfrm>
            <a:off x="8550612" y="3123830"/>
            <a:ext cx="0" cy="893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9D057F0-74EB-4BFC-547A-32957E6342A4}"/>
              </a:ext>
            </a:extLst>
          </p:cNvPr>
          <p:cNvSpPr txBox="1"/>
          <p:nvPr/>
        </p:nvSpPr>
        <p:spPr>
          <a:xfrm>
            <a:off x="7847790" y="4097513"/>
            <a:ext cx="1986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/>
              <a:t>Priming</a:t>
            </a:r>
            <a:r>
              <a:rPr lang="es-ES" b="1" dirty="0"/>
              <a:t> </a:t>
            </a:r>
            <a:r>
              <a:rPr lang="es-ES" b="1" dirty="0" err="1"/>
              <a:t>profile</a:t>
            </a:r>
            <a:endParaRPr lang="en-GB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1373A7BC-B35D-258D-F5B5-E162EAA19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0495" y="2673009"/>
            <a:ext cx="489686" cy="45082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989F033-CC16-8A98-EA6C-2BA30B75E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9946" y="2507447"/>
            <a:ext cx="345752" cy="31831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D5F09E1-D6F7-A8E9-E518-DEB5CA734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5776" y="4846607"/>
            <a:ext cx="3068338" cy="1941880"/>
          </a:xfrm>
          <a:prstGeom prst="rect">
            <a:avLst/>
          </a:prstGeom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48184076-62FE-5CE5-C491-17FA7AE4D120}"/>
              </a:ext>
            </a:extLst>
          </p:cNvPr>
          <p:cNvCxnSpPr>
            <a:cxnSpLocks/>
          </p:cNvCxnSpPr>
          <p:nvPr/>
        </p:nvCxnSpPr>
        <p:spPr>
          <a:xfrm flipH="1" flipV="1">
            <a:off x="9280187" y="4626808"/>
            <a:ext cx="1571135" cy="560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BE13680-6184-8447-27D6-78A70E76BB09}"/>
              </a:ext>
            </a:extLst>
          </p:cNvPr>
          <p:cNvSpPr txBox="1"/>
          <p:nvPr/>
        </p:nvSpPr>
        <p:spPr>
          <a:xfrm>
            <a:off x="4900103" y="6218511"/>
            <a:ext cx="516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Priming</a:t>
            </a:r>
            <a:r>
              <a:rPr lang="es-ES" b="1" dirty="0"/>
              <a:t> </a:t>
            </a:r>
            <a:r>
              <a:rPr lang="es-ES" b="1" dirty="0" err="1"/>
              <a:t>of</a:t>
            </a:r>
            <a:r>
              <a:rPr lang="es-ES" b="1" dirty="0"/>
              <a:t> PR3 in </a:t>
            </a:r>
            <a:r>
              <a:rPr lang="es-ES" b="1" dirty="0" err="1"/>
              <a:t>mycorhizal</a:t>
            </a:r>
            <a:r>
              <a:rPr lang="es-ES" b="1" dirty="0"/>
              <a:t> </a:t>
            </a:r>
            <a:r>
              <a:rPr lang="es-ES" b="1" dirty="0" err="1"/>
              <a:t>plants</a:t>
            </a:r>
            <a:r>
              <a:rPr lang="es-ES" b="1" dirty="0"/>
              <a:t>!</a:t>
            </a:r>
            <a:endParaRPr lang="en-GB" b="1" dirty="0"/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F0662FEB-0747-D1E2-1B90-65EA4404B3ED}"/>
              </a:ext>
            </a:extLst>
          </p:cNvPr>
          <p:cNvCxnSpPr>
            <a:cxnSpLocks/>
          </p:cNvCxnSpPr>
          <p:nvPr/>
        </p:nvCxnSpPr>
        <p:spPr>
          <a:xfrm flipH="1">
            <a:off x="3660321" y="1016783"/>
            <a:ext cx="972227" cy="2021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A1B97E0-B832-AFB5-9888-AC814BFD80AA}"/>
              </a:ext>
            </a:extLst>
          </p:cNvPr>
          <p:cNvCxnSpPr>
            <a:cxnSpLocks/>
          </p:cNvCxnSpPr>
          <p:nvPr/>
        </p:nvCxnSpPr>
        <p:spPr>
          <a:xfrm>
            <a:off x="6301732" y="1656042"/>
            <a:ext cx="0" cy="542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3">
            <a:extLst>
              <a:ext uri="{FF2B5EF4-FFF2-40B4-BE49-F238E27FC236}">
                <a16:creationId xmlns:a16="http://schemas.microsoft.com/office/drawing/2014/main" id="{F9A6BB1C-F979-DBF2-DF0E-26CC90C4D5E0}"/>
              </a:ext>
            </a:extLst>
          </p:cNvPr>
          <p:cNvSpPr txBox="1"/>
          <p:nvPr/>
        </p:nvSpPr>
        <p:spPr>
          <a:xfrm>
            <a:off x="5208082" y="2250235"/>
            <a:ext cx="2422097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Less fitness cost </a:t>
            </a:r>
          </a:p>
        </p:txBody>
      </p:sp>
    </p:spTree>
    <p:extLst>
      <p:ext uri="{BB962C8B-B14F-4D97-AF65-F5344CB8AC3E}">
        <p14:creationId xmlns:p14="http://schemas.microsoft.com/office/powerpoint/2010/main" val="7106532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D852C55-6E09-A636-70C5-D00B7CE51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384" y="0"/>
            <a:ext cx="10023231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0B900A7-4D0C-16D2-B9A6-571DD7A59D52}"/>
              </a:ext>
            </a:extLst>
          </p:cNvPr>
          <p:cNvSpPr txBox="1"/>
          <p:nvPr/>
        </p:nvSpPr>
        <p:spPr>
          <a:xfrm>
            <a:off x="5541869" y="0"/>
            <a:ext cx="229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CIRCOS PLOT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563EC4-CEBD-36C2-92CF-50728E07719D}"/>
              </a:ext>
            </a:extLst>
          </p:cNvPr>
          <p:cNvSpPr txBox="1"/>
          <p:nvPr/>
        </p:nvSpPr>
        <p:spPr>
          <a:xfrm>
            <a:off x="428016" y="544750"/>
            <a:ext cx="2042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Cut</a:t>
            </a:r>
            <a:r>
              <a:rPr lang="es-ES" b="1" dirty="0">
                <a:solidFill>
                  <a:srgbClr val="FF0000"/>
                </a:solidFill>
              </a:rPr>
              <a:t>-off 0.5</a:t>
            </a:r>
            <a:endParaRPr lang="en-GB" b="1" dirty="0">
              <a:solidFill>
                <a:srgbClr val="FF0000"/>
              </a:solidFill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AEFD9061-D899-F000-CA40-11212F747045}"/>
              </a:ext>
            </a:extLst>
          </p:cNvPr>
          <p:cNvCxnSpPr>
            <a:cxnSpLocks/>
          </p:cNvCxnSpPr>
          <p:nvPr/>
        </p:nvCxnSpPr>
        <p:spPr>
          <a:xfrm flipH="1">
            <a:off x="2140085" y="3000983"/>
            <a:ext cx="2723744" cy="1746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5D461E6D-B414-CFD8-9A42-4D8731E54CBC}"/>
              </a:ext>
            </a:extLst>
          </p:cNvPr>
          <p:cNvSpPr txBox="1"/>
          <p:nvPr/>
        </p:nvSpPr>
        <p:spPr>
          <a:xfrm>
            <a:off x="0" y="4903936"/>
            <a:ext cx="2957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Lots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of</a:t>
            </a:r>
            <a:r>
              <a:rPr lang="es-ES" sz="2000" b="1" dirty="0">
                <a:solidFill>
                  <a:srgbClr val="002060"/>
                </a:solidFill>
              </a:rPr>
              <a:t> positive </a:t>
            </a:r>
            <a:r>
              <a:rPr lang="es-ES" sz="2000" b="1" dirty="0" err="1">
                <a:solidFill>
                  <a:srgbClr val="002060"/>
                </a:solidFill>
              </a:rPr>
              <a:t>correlations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between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Met</a:t>
            </a:r>
            <a:r>
              <a:rPr lang="es-ES" sz="2000" b="1" dirty="0">
                <a:solidFill>
                  <a:srgbClr val="002060"/>
                </a:solidFill>
              </a:rPr>
              <a:t> and </a:t>
            </a:r>
            <a:r>
              <a:rPr lang="es-ES" sz="2000" b="1" dirty="0" err="1">
                <a:solidFill>
                  <a:srgbClr val="002060"/>
                </a:solidFill>
              </a:rPr>
              <a:t>Pph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6827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D2ECA6E-57BB-239F-8E7D-4C18D17E4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979" y="501145"/>
            <a:ext cx="8225492" cy="585570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8E074AA-BA9F-CA50-267A-DF88BFBDCD00}"/>
              </a:ext>
            </a:extLst>
          </p:cNvPr>
          <p:cNvSpPr txBox="1"/>
          <p:nvPr/>
        </p:nvSpPr>
        <p:spPr>
          <a:xfrm>
            <a:off x="5541869" y="0"/>
            <a:ext cx="229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CIRCOS PLOT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AD13CCD-AD9C-C435-F0AE-3E3FBB4EE419}"/>
              </a:ext>
            </a:extLst>
          </p:cNvPr>
          <p:cNvSpPr txBox="1"/>
          <p:nvPr/>
        </p:nvSpPr>
        <p:spPr>
          <a:xfrm>
            <a:off x="515565" y="316479"/>
            <a:ext cx="2042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Cut</a:t>
            </a:r>
            <a:r>
              <a:rPr lang="es-ES" b="1" dirty="0">
                <a:solidFill>
                  <a:srgbClr val="FF0000"/>
                </a:solidFill>
              </a:rPr>
              <a:t>-off 0.75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720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D1F838E5-F8C4-5D7A-56BC-FFD8C62D0B9E}"/>
              </a:ext>
            </a:extLst>
          </p:cNvPr>
          <p:cNvSpPr txBox="1"/>
          <p:nvPr/>
        </p:nvSpPr>
        <p:spPr>
          <a:xfrm>
            <a:off x="4637197" y="131723"/>
            <a:ext cx="3602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CLUSTERED IMAGE MAP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8B2CB29-8869-AE05-85AD-6A5EAEA47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805" y="722473"/>
            <a:ext cx="8679830" cy="600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359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BA20334-EBC3-DE23-4235-5856C1CEE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85" y="1039498"/>
            <a:ext cx="6736508" cy="518918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233189-7FEE-6657-6E1A-A2493779277C}"/>
              </a:ext>
            </a:extLst>
          </p:cNvPr>
          <p:cNvSpPr txBox="1"/>
          <p:nvPr/>
        </p:nvSpPr>
        <p:spPr>
          <a:xfrm>
            <a:off x="4374550" y="258182"/>
            <a:ext cx="3602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RELEVANCE NETWORKS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EEA0C56-B78A-4B15-B3EB-DE5304221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588" y="1209333"/>
            <a:ext cx="7355412" cy="141238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1B09E86-2637-1F87-E9B2-D1490C44D686}"/>
              </a:ext>
            </a:extLst>
          </p:cNvPr>
          <p:cNvSpPr txBox="1"/>
          <p:nvPr/>
        </p:nvSpPr>
        <p:spPr>
          <a:xfrm>
            <a:off x="4863830" y="719847"/>
            <a:ext cx="3988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Relevance</a:t>
            </a:r>
            <a:r>
              <a:rPr lang="es-ES" b="1" dirty="0"/>
              <a:t> </a:t>
            </a:r>
            <a:r>
              <a:rPr lang="es-ES" b="1" dirty="0" err="1"/>
              <a:t>networks</a:t>
            </a:r>
            <a:r>
              <a:rPr lang="es-ES" b="1" dirty="0"/>
              <a:t> table</a:t>
            </a:r>
            <a:endParaRPr lang="en-GB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C7D71E7-416B-2D37-9AD3-5215844F71BD}"/>
              </a:ext>
            </a:extLst>
          </p:cNvPr>
          <p:cNvSpPr txBox="1"/>
          <p:nvPr/>
        </p:nvSpPr>
        <p:spPr>
          <a:xfrm>
            <a:off x="4836587" y="2792238"/>
            <a:ext cx="71965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u="sng" dirty="0">
                <a:solidFill>
                  <a:schemeClr val="accent5">
                    <a:lumMod val="50000"/>
                  </a:schemeClr>
                </a:solidFill>
              </a:rPr>
              <a:t>TABLE CORRELATION NETWORK </a:t>
            </a:r>
            <a:r>
              <a:rPr lang="en-GB" sz="1400" u="sng" dirty="0">
                <a:solidFill>
                  <a:schemeClr val="accent5">
                    <a:lumMod val="50000"/>
                  </a:schemeClr>
                </a:solidFill>
              </a:rPr>
              <a:t>https://github.com/NIB-SI/UJI-Omics-phd/blob/main/_I_UJI-Omics-phd/_S_multiOmicsIntegra/_A_10_mixOmics-R/output/01_DIABLO-Enz_Met_Pph.txt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8166D96-0DA1-8D1F-CC11-FFF86774B097}"/>
              </a:ext>
            </a:extLst>
          </p:cNvPr>
          <p:cNvSpPr txBox="1"/>
          <p:nvPr/>
        </p:nvSpPr>
        <p:spPr>
          <a:xfrm>
            <a:off x="7529207" y="4374459"/>
            <a:ext cx="2422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/>
              <a:t>Phenylpropanoids</a:t>
            </a:r>
            <a:r>
              <a:rPr lang="es-ES" b="1" dirty="0"/>
              <a:t> are </a:t>
            </a:r>
            <a:r>
              <a:rPr lang="es-ES" b="1" dirty="0" err="1"/>
              <a:t>positively</a:t>
            </a:r>
            <a:r>
              <a:rPr lang="es-ES" b="1" dirty="0"/>
              <a:t> </a:t>
            </a:r>
            <a:r>
              <a:rPr lang="es-ES" b="1" dirty="0" err="1"/>
              <a:t>correlated</a:t>
            </a:r>
            <a:r>
              <a:rPr lang="es-ES" b="1" dirty="0"/>
              <a:t> </a:t>
            </a:r>
            <a:r>
              <a:rPr lang="es-ES" b="1" dirty="0" err="1"/>
              <a:t>with</a:t>
            </a:r>
            <a:r>
              <a:rPr lang="es-ES" b="1" dirty="0"/>
              <a:t> LOX (JA)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095870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DDE5776-B657-2806-563B-02E9EDF6750C}"/>
              </a:ext>
            </a:extLst>
          </p:cNvPr>
          <p:cNvSpPr txBox="1"/>
          <p:nvPr/>
        </p:nvSpPr>
        <p:spPr>
          <a:xfrm>
            <a:off x="4995586" y="2677179"/>
            <a:ext cx="3730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NETWORKS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55CCCDF-2BC9-A6B2-F424-E0B899CCA497}"/>
              </a:ext>
            </a:extLst>
          </p:cNvPr>
          <p:cNvSpPr txBox="1"/>
          <p:nvPr/>
        </p:nvSpPr>
        <p:spPr>
          <a:xfrm>
            <a:off x="7470841" y="2815678"/>
            <a:ext cx="3881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(Maria M., </a:t>
            </a:r>
            <a:r>
              <a:rPr lang="es-ES" sz="1200" b="1" dirty="0" err="1"/>
              <a:t>Ziva</a:t>
            </a:r>
            <a:r>
              <a:rPr lang="es-ES" sz="1200" b="1" dirty="0"/>
              <a:t> R., Maja Z., </a:t>
            </a:r>
            <a:r>
              <a:rPr lang="es-ES" sz="1200" b="1" dirty="0" err="1"/>
              <a:t>Marko</a:t>
            </a:r>
            <a:r>
              <a:rPr lang="es-ES" sz="1200" b="1" dirty="0"/>
              <a:t> P. and </a:t>
            </a:r>
            <a:r>
              <a:rPr lang="es-ES" sz="1200" b="1" dirty="0" err="1"/>
              <a:t>Carissa</a:t>
            </a:r>
            <a:r>
              <a:rPr lang="es-ES" sz="1200" b="1" dirty="0"/>
              <a:t> R.)</a:t>
            </a:r>
            <a:endParaRPr lang="en-GB" sz="12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0F39E07-E6CB-E7B1-24AA-683E05230776}"/>
              </a:ext>
            </a:extLst>
          </p:cNvPr>
          <p:cNvSpPr txBox="1"/>
          <p:nvPr/>
        </p:nvSpPr>
        <p:spPr>
          <a:xfrm>
            <a:off x="680935" y="4492266"/>
            <a:ext cx="126102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2"/>
              </a:rPr>
              <a:t>https://github.com/NIB-SI/UJI-Omics-phd/tree/main/_I_UJI-Omics-phd/_S_multiOmicsIntegra/_A_09_NetworksSKM-R/output/DiNAR-output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1804347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2725FBA-2653-DDF6-1AD7-45190460A7C0}"/>
              </a:ext>
            </a:extLst>
          </p:cNvPr>
          <p:cNvSpPr txBox="1"/>
          <p:nvPr/>
        </p:nvSpPr>
        <p:spPr>
          <a:xfrm>
            <a:off x="616082" y="165243"/>
            <a:ext cx="633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FIND ORTHOLOGS / TRANSLATIONS </a:t>
            </a:r>
            <a:r>
              <a:rPr lang="es-ES" b="1" dirty="0" err="1">
                <a:solidFill>
                  <a:srgbClr val="FF0000"/>
                </a:solidFill>
              </a:rPr>
              <a:t>Sly-Ath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487CF87-09DE-A34B-C76F-D7B6E5325169}"/>
              </a:ext>
            </a:extLst>
          </p:cNvPr>
          <p:cNvSpPr txBox="1"/>
          <p:nvPr/>
        </p:nvSpPr>
        <p:spPr>
          <a:xfrm>
            <a:off x="7704710" y="989846"/>
            <a:ext cx="4961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28400 </a:t>
            </a:r>
            <a:r>
              <a:rPr lang="es-ES" dirty="0" err="1"/>
              <a:t>translations</a:t>
            </a:r>
            <a:r>
              <a:rPr lang="es-ES" dirty="0"/>
              <a:t> (1 </a:t>
            </a:r>
            <a:r>
              <a:rPr lang="es-ES" dirty="0" err="1"/>
              <a:t>Ath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several</a:t>
            </a:r>
            <a:r>
              <a:rPr lang="es-ES" dirty="0"/>
              <a:t> </a:t>
            </a:r>
            <a:r>
              <a:rPr lang="es-ES" dirty="0" err="1"/>
              <a:t>Sly</a:t>
            </a:r>
            <a:r>
              <a:rPr lang="es-ES" dirty="0"/>
              <a:t>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1F95F98-A6D7-B44A-ED6D-DDBE563F77E8}"/>
              </a:ext>
            </a:extLst>
          </p:cNvPr>
          <p:cNvSpPr txBox="1"/>
          <p:nvPr/>
        </p:nvSpPr>
        <p:spPr>
          <a:xfrm>
            <a:off x="3599638" y="982695"/>
            <a:ext cx="4961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BLAST+orthofinder</a:t>
            </a:r>
            <a:r>
              <a:rPr lang="es-ES" dirty="0"/>
              <a:t> pipelines</a:t>
            </a:r>
          </a:p>
        </p:txBody>
      </p:sp>
      <p:sp>
        <p:nvSpPr>
          <p:cNvPr id="8" name="CuadroTexto 7">
            <a:hlinkClick r:id="rId2"/>
            <a:extLst>
              <a:ext uri="{FF2B5EF4-FFF2-40B4-BE49-F238E27FC236}">
                <a16:creationId xmlns:a16="http://schemas.microsoft.com/office/drawing/2014/main" id="{1711E1FF-FCFF-749D-0021-C53E0F49E794}"/>
              </a:ext>
            </a:extLst>
          </p:cNvPr>
          <p:cNvSpPr txBox="1"/>
          <p:nvPr/>
        </p:nvSpPr>
        <p:spPr>
          <a:xfrm>
            <a:off x="1247571" y="5612011"/>
            <a:ext cx="99100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u="sng" dirty="0">
                <a:solidFill>
                  <a:schemeClr val="accent5">
                    <a:lumMod val="75000"/>
                  </a:schemeClr>
                </a:solidFill>
              </a:rPr>
              <a:t>Results: https://github.com/NIB-SI/UJI-Omics-phd/blob/main/_I_UJI-Omics-phd/_S_multiOmicsIntegra/_A_06_Orthologues-R/output/RBHresults.xlsx</a:t>
            </a: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F8374398-DB84-0371-89A3-F04663716190}"/>
              </a:ext>
            </a:extLst>
          </p:cNvPr>
          <p:cNvSpPr/>
          <p:nvPr/>
        </p:nvSpPr>
        <p:spPr>
          <a:xfrm>
            <a:off x="7091463" y="1084129"/>
            <a:ext cx="545153" cy="1707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B0FA2958-2891-216C-693E-D555F104A48E}"/>
              </a:ext>
            </a:extLst>
          </p:cNvPr>
          <p:cNvSpPr/>
          <p:nvPr/>
        </p:nvSpPr>
        <p:spPr>
          <a:xfrm>
            <a:off x="2986391" y="1089144"/>
            <a:ext cx="545153" cy="1707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6FA0F38-C9CB-6295-EF0B-60849F284E97}"/>
              </a:ext>
            </a:extLst>
          </p:cNvPr>
          <p:cNvSpPr txBox="1"/>
          <p:nvPr/>
        </p:nvSpPr>
        <p:spPr>
          <a:xfrm>
            <a:off x="-17027" y="1010854"/>
            <a:ext cx="3115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 err="1"/>
              <a:t>Selected</a:t>
            </a:r>
            <a:r>
              <a:rPr lang="es-ES" dirty="0"/>
              <a:t> </a:t>
            </a:r>
            <a:r>
              <a:rPr lang="es-ES" dirty="0" err="1"/>
              <a:t>proteins</a:t>
            </a:r>
            <a:r>
              <a:rPr lang="es-ES" dirty="0"/>
              <a:t> (</a:t>
            </a:r>
            <a:r>
              <a:rPr lang="es-ES" dirty="0" err="1"/>
              <a:t>Ath</a:t>
            </a:r>
            <a:r>
              <a:rPr lang="es-ES" dirty="0"/>
              <a:t> , </a:t>
            </a:r>
            <a:r>
              <a:rPr lang="es-ES" dirty="0" err="1"/>
              <a:t>Sly</a:t>
            </a:r>
            <a:r>
              <a:rPr lang="es-ES" dirty="0"/>
              <a:t> )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2755020-311C-D1EB-D02A-A89E318645B7}"/>
              </a:ext>
            </a:extLst>
          </p:cNvPr>
          <p:cNvSpPr txBox="1"/>
          <p:nvPr/>
        </p:nvSpPr>
        <p:spPr>
          <a:xfrm>
            <a:off x="447167" y="562303"/>
            <a:ext cx="2534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PLAZA</a:t>
            </a:r>
          </a:p>
        </p:txBody>
      </p:sp>
      <p:sp>
        <p:nvSpPr>
          <p:cNvPr id="14" name="CuadroTexto 13">
            <a:hlinkClick r:id="rId3"/>
            <a:extLst>
              <a:ext uri="{FF2B5EF4-FFF2-40B4-BE49-F238E27FC236}">
                <a16:creationId xmlns:a16="http://schemas.microsoft.com/office/drawing/2014/main" id="{80B7F131-04B5-08CB-AAF8-6CEC02120F22}"/>
              </a:ext>
            </a:extLst>
          </p:cNvPr>
          <p:cNvSpPr txBox="1"/>
          <p:nvPr/>
        </p:nvSpPr>
        <p:spPr>
          <a:xfrm>
            <a:off x="1247571" y="5310980"/>
            <a:ext cx="107369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u="sng" dirty="0">
                <a:solidFill>
                  <a:schemeClr val="accent1"/>
                </a:solidFill>
              </a:rPr>
              <a:t>HTML: https://github.com/NIB-SI/UJI-Omics-phd/blob/main/_I_UJI-Omics-phd/_S_multiOmicsIntegra/_A_06_Orthologues-R/scripts/01_ortho.html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DF7D2F2-1E50-F853-BF8C-06DACA17CC1D}"/>
              </a:ext>
            </a:extLst>
          </p:cNvPr>
          <p:cNvSpPr txBox="1"/>
          <p:nvPr/>
        </p:nvSpPr>
        <p:spPr>
          <a:xfrm>
            <a:off x="798072" y="5972531"/>
            <a:ext cx="111391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=SI(Y([@[perc_identity]] &gt;= 50, (Y(Y([@[q_len/s_len]] &lt;=1.5, [@[q_len/s_len]] &gt;= 0.5), O(Y([@[q_len/a_len]]&lt;=1.5,  [@[q_len/a_len]] &gt;= 0.5), Y([@[s_len/a_len]]&lt;=1.5,[@[s_len/a_len]] &gt;= 0.5))))), VERDADERO)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848934E4-C63B-67CE-C117-CA2A20B59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892" y="1733555"/>
            <a:ext cx="4593279" cy="3427293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3CA9A5AB-264D-BFC8-0383-A54F17018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2553" y="1693890"/>
            <a:ext cx="6219621" cy="347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320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hlinkClick r:id="rId2"/>
            <a:extLst>
              <a:ext uri="{FF2B5EF4-FFF2-40B4-BE49-F238E27FC236}">
                <a16:creationId xmlns:a16="http://schemas.microsoft.com/office/drawing/2014/main" id="{22C17F30-C16F-5E95-C472-C5F092519637}"/>
              </a:ext>
            </a:extLst>
          </p:cNvPr>
          <p:cNvSpPr txBox="1"/>
          <p:nvPr/>
        </p:nvSpPr>
        <p:spPr>
          <a:xfrm>
            <a:off x="567446" y="2345349"/>
            <a:ext cx="11624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rgbClr val="0070C0"/>
                </a:solidFill>
              </a:rPr>
              <a:t>HTML</a:t>
            </a:r>
            <a:r>
              <a:rPr lang="en-GB" sz="1400" u="sng" dirty="0">
                <a:solidFill>
                  <a:srgbClr val="0070C0"/>
                </a:solidFill>
              </a:rPr>
              <a:t>: https://github.com/NIB-SI/UJI-Omics-phd/blob/main/_I_UJI-Omics-phd/_S_multiOmicsIntegra/_A_09_NetworksSKM-R/scripts/01_geneID_to_PSS-Ath.html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4E28C63-919F-3C41-0FFE-C2122BC12DB1}"/>
              </a:ext>
            </a:extLst>
          </p:cNvPr>
          <p:cNvSpPr txBox="1"/>
          <p:nvPr/>
        </p:nvSpPr>
        <p:spPr>
          <a:xfrm>
            <a:off x="567446" y="176992"/>
            <a:ext cx="633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OPTION 1. PRIORITIZED TOMATO ON PSS </a:t>
            </a:r>
            <a:r>
              <a:rPr lang="es-ES" b="1" dirty="0" err="1">
                <a:solidFill>
                  <a:srgbClr val="FF0000"/>
                </a:solidFill>
              </a:rPr>
              <a:t>Ath</a:t>
            </a:r>
            <a:r>
              <a:rPr lang="es-ES" b="1" dirty="0">
                <a:solidFill>
                  <a:srgbClr val="FF0000"/>
                </a:solidFill>
              </a:rPr>
              <a:t> BASED ID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D61AD1D-8D4B-D251-7F00-EF5F6ACD1885}"/>
              </a:ext>
            </a:extLst>
          </p:cNvPr>
          <p:cNvSpPr txBox="1"/>
          <p:nvPr/>
        </p:nvSpPr>
        <p:spPr>
          <a:xfrm>
            <a:off x="1564800" y="58847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C09879A-8272-4EA1-C599-EBD3C0C0A444}"/>
              </a:ext>
            </a:extLst>
          </p:cNvPr>
          <p:cNvSpPr txBox="1"/>
          <p:nvPr/>
        </p:nvSpPr>
        <p:spPr>
          <a:xfrm>
            <a:off x="854414" y="1023205"/>
            <a:ext cx="2937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28400 </a:t>
            </a:r>
            <a:r>
              <a:rPr lang="es-ES" dirty="0" err="1"/>
              <a:t>translations</a:t>
            </a:r>
            <a:endParaRPr lang="es-ES" dirty="0"/>
          </a:p>
          <a:p>
            <a:r>
              <a:rPr lang="en-GB" dirty="0"/>
              <a:t>DEs (Filtered </a:t>
            </a:r>
            <a:r>
              <a:rPr lang="en-GB" dirty="0" err="1"/>
              <a:t>LogFC</a:t>
            </a:r>
            <a:r>
              <a:rPr lang="en-GB" dirty="0"/>
              <a:t>)</a:t>
            </a:r>
          </a:p>
          <a:p>
            <a:r>
              <a:rPr lang="en-GB" dirty="0"/>
              <a:t>PSS nodes (</a:t>
            </a:r>
            <a:r>
              <a:rPr lang="en-GB" dirty="0" err="1"/>
              <a:t>Ath</a:t>
            </a:r>
            <a:r>
              <a:rPr lang="en-GB" dirty="0"/>
              <a:t> based) </a:t>
            </a:r>
            <a:r>
              <a:rPr lang="en-GB" b="1" u="sng" dirty="0"/>
              <a:t>613 (nodes) 430 </a:t>
            </a:r>
            <a:r>
              <a:rPr lang="en-GB" b="1" u="sng" dirty="0" err="1"/>
              <a:t>Ath</a:t>
            </a:r>
            <a:r>
              <a:rPr lang="en-GB" b="1" u="sng" dirty="0"/>
              <a:t> genes</a:t>
            </a:r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5868FDF8-E702-055D-CE05-FB01B09439C7}"/>
              </a:ext>
            </a:extLst>
          </p:cNvPr>
          <p:cNvSpPr/>
          <p:nvPr/>
        </p:nvSpPr>
        <p:spPr>
          <a:xfrm>
            <a:off x="3694887" y="1379230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DE64F35-6DCD-8A8C-089E-DB35E15889F4}"/>
              </a:ext>
            </a:extLst>
          </p:cNvPr>
          <p:cNvSpPr txBox="1"/>
          <p:nvPr/>
        </p:nvSpPr>
        <p:spPr>
          <a:xfrm>
            <a:off x="4445540" y="1257541"/>
            <a:ext cx="2772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Prioritise</a:t>
            </a:r>
            <a:r>
              <a:rPr lang="en-GB" dirty="0"/>
              <a:t> most responsive Sly ID to </a:t>
            </a:r>
            <a:r>
              <a:rPr lang="en-GB" dirty="0" err="1"/>
              <a:t>Ath</a:t>
            </a:r>
            <a:r>
              <a:rPr lang="en-GB" dirty="0"/>
              <a:t> ID</a:t>
            </a: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AEC2648B-AC58-98C4-B381-F51C5AD480D4}"/>
              </a:ext>
            </a:extLst>
          </p:cNvPr>
          <p:cNvSpPr/>
          <p:nvPr/>
        </p:nvSpPr>
        <p:spPr>
          <a:xfrm>
            <a:off x="7602976" y="1379229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E9588E8-6E69-9018-73CC-160B86422035}"/>
              </a:ext>
            </a:extLst>
          </p:cNvPr>
          <p:cNvSpPr txBox="1"/>
          <p:nvPr/>
        </p:nvSpPr>
        <p:spPr>
          <a:xfrm>
            <a:off x="9302238" y="708984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9A36B16-0270-06BD-67F1-45F525DF1F94}"/>
              </a:ext>
            </a:extLst>
          </p:cNvPr>
          <p:cNvSpPr txBox="1"/>
          <p:nvPr/>
        </p:nvSpPr>
        <p:spPr>
          <a:xfrm>
            <a:off x="8391727" y="1245390"/>
            <a:ext cx="3286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Prioritised</a:t>
            </a:r>
            <a:r>
              <a:rPr lang="es-ES" dirty="0"/>
              <a:t> </a:t>
            </a:r>
            <a:r>
              <a:rPr lang="es-ES" dirty="0" err="1"/>
              <a:t>tomato</a:t>
            </a:r>
            <a:r>
              <a:rPr lang="es-ES" dirty="0"/>
              <a:t> PSS </a:t>
            </a:r>
          </a:p>
          <a:p>
            <a:pPr algn="ctr"/>
            <a:r>
              <a:rPr lang="es-ES" dirty="0"/>
              <a:t>(</a:t>
            </a:r>
            <a:r>
              <a:rPr lang="es-ES" dirty="0" err="1"/>
              <a:t>Prioritised</a:t>
            </a:r>
            <a:r>
              <a:rPr lang="es-ES" dirty="0"/>
              <a:t> PSS-</a:t>
            </a:r>
            <a:r>
              <a:rPr lang="es-ES" dirty="0" err="1"/>
              <a:t>DiNAR</a:t>
            </a:r>
            <a:r>
              <a:rPr lang="es-ES" dirty="0"/>
              <a:t> input) 165 </a:t>
            </a:r>
            <a:r>
              <a:rPr lang="es-ES" dirty="0" err="1"/>
              <a:t>Sly</a:t>
            </a:r>
            <a:r>
              <a:rPr lang="es-ES" dirty="0"/>
              <a:t> </a:t>
            </a:r>
            <a:r>
              <a:rPr lang="es-ES" dirty="0" err="1"/>
              <a:t>DEGs</a:t>
            </a:r>
            <a:endParaRPr lang="en-GB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3188D2F-36CF-23BB-9840-ECA06CFFBB64}"/>
              </a:ext>
            </a:extLst>
          </p:cNvPr>
          <p:cNvSpPr txBox="1"/>
          <p:nvPr/>
        </p:nvSpPr>
        <p:spPr>
          <a:xfrm>
            <a:off x="136188" y="5992490"/>
            <a:ext cx="12308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1"/>
                </a:solidFill>
                <a:hlinkClick r:id="rId3"/>
              </a:rPr>
              <a:t>HTML</a:t>
            </a:r>
            <a:r>
              <a:rPr lang="en-GB" sz="1400" u="sng" dirty="0">
                <a:solidFill>
                  <a:schemeClr val="accent1"/>
                </a:solidFill>
                <a:hlinkClick r:id="rId3"/>
              </a:rPr>
              <a:t>: https://github.com/NIB-SI/UJI-Omics-phd/blob/main/_I_UJI-Omics-phd/_S_multiOmicsIntegra/_A_09_NetworksSKM-R/scripts/03_geneID_to_old-CKN.html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E5944AC-5DE8-4162-DC4F-F44E3ADCC90F}"/>
              </a:ext>
            </a:extLst>
          </p:cNvPr>
          <p:cNvSpPr txBox="1"/>
          <p:nvPr/>
        </p:nvSpPr>
        <p:spPr>
          <a:xfrm>
            <a:off x="616082" y="3199094"/>
            <a:ext cx="5479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OPTION 2. PRIORITIZED TOMATO TO CKN </a:t>
            </a:r>
            <a:r>
              <a:rPr lang="es-ES" b="1" dirty="0" err="1">
                <a:solidFill>
                  <a:srgbClr val="FF0000"/>
                </a:solidFill>
              </a:rPr>
              <a:t>Ath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11284BF-328D-01D5-35B0-7C1C3BDB76D1}"/>
              </a:ext>
            </a:extLst>
          </p:cNvPr>
          <p:cNvSpPr txBox="1"/>
          <p:nvPr/>
        </p:nvSpPr>
        <p:spPr>
          <a:xfrm>
            <a:off x="1102465" y="4601731"/>
            <a:ext cx="3343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28400 </a:t>
            </a:r>
            <a:r>
              <a:rPr lang="es-ES" dirty="0" err="1"/>
              <a:t>translations</a:t>
            </a:r>
            <a:endParaRPr lang="es-ES" dirty="0"/>
          </a:p>
          <a:p>
            <a:r>
              <a:rPr lang="en-GB" dirty="0"/>
              <a:t>DEs (Filtered </a:t>
            </a:r>
            <a:r>
              <a:rPr lang="en-GB" dirty="0" err="1"/>
              <a:t>LogFC</a:t>
            </a:r>
            <a:r>
              <a:rPr lang="en-GB" dirty="0"/>
              <a:t>)</a:t>
            </a:r>
          </a:p>
          <a:p>
            <a:r>
              <a:rPr lang="en-GB" dirty="0"/>
              <a:t>Old CKN nodes </a:t>
            </a:r>
            <a:r>
              <a:rPr lang="en-GB" b="1" u="sng" dirty="0"/>
              <a:t>20011</a:t>
            </a:r>
            <a:r>
              <a:rPr lang="en-GB" dirty="0"/>
              <a:t> nodes (</a:t>
            </a:r>
            <a:r>
              <a:rPr lang="en-GB" dirty="0" err="1"/>
              <a:t>Ath</a:t>
            </a:r>
            <a:r>
              <a:rPr lang="en-GB" dirty="0"/>
              <a:t> based)</a:t>
            </a:r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DA5A4FAB-A121-6874-CA1A-C02BF59F5AAC}"/>
              </a:ext>
            </a:extLst>
          </p:cNvPr>
          <p:cNvSpPr/>
          <p:nvPr/>
        </p:nvSpPr>
        <p:spPr>
          <a:xfrm>
            <a:off x="4093757" y="4887368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2F1E470-6C2E-BD0A-7BE8-CA6C19A55585}"/>
              </a:ext>
            </a:extLst>
          </p:cNvPr>
          <p:cNvSpPr txBox="1"/>
          <p:nvPr/>
        </p:nvSpPr>
        <p:spPr>
          <a:xfrm>
            <a:off x="4920909" y="4693133"/>
            <a:ext cx="30918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Prioritise</a:t>
            </a:r>
            <a:r>
              <a:rPr lang="en-GB" dirty="0"/>
              <a:t> most responsive Sly ID to </a:t>
            </a:r>
            <a:r>
              <a:rPr lang="en-GB" dirty="0" err="1"/>
              <a:t>Ath</a:t>
            </a:r>
            <a:r>
              <a:rPr lang="en-GB" dirty="0"/>
              <a:t> ID</a:t>
            </a:r>
          </a:p>
          <a:p>
            <a:pPr algn="ctr"/>
            <a:r>
              <a:rPr lang="en-GB" dirty="0"/>
              <a:t>Read those IDs present in PSS</a:t>
            </a: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361497ED-1E81-1D39-40DA-344F384A5B63}"/>
              </a:ext>
            </a:extLst>
          </p:cNvPr>
          <p:cNvSpPr/>
          <p:nvPr/>
        </p:nvSpPr>
        <p:spPr>
          <a:xfrm>
            <a:off x="8168512" y="4887368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7C9468C-B15A-D5EC-59F7-7F279E166CBA}"/>
              </a:ext>
            </a:extLst>
          </p:cNvPr>
          <p:cNvSpPr txBox="1"/>
          <p:nvPr/>
        </p:nvSpPr>
        <p:spPr>
          <a:xfrm>
            <a:off x="9027870" y="4708439"/>
            <a:ext cx="2772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Prioritised</a:t>
            </a:r>
            <a:r>
              <a:rPr lang="es-ES" dirty="0"/>
              <a:t> </a:t>
            </a:r>
            <a:r>
              <a:rPr lang="es-ES" dirty="0" err="1"/>
              <a:t>tomato</a:t>
            </a:r>
            <a:r>
              <a:rPr lang="es-ES" dirty="0"/>
              <a:t> CKN</a:t>
            </a:r>
          </a:p>
          <a:p>
            <a:pPr algn="ctr"/>
            <a:r>
              <a:rPr lang="es-ES" dirty="0"/>
              <a:t>(</a:t>
            </a:r>
            <a:r>
              <a:rPr lang="es-ES" dirty="0" err="1"/>
              <a:t>Prioritised</a:t>
            </a:r>
            <a:r>
              <a:rPr lang="es-ES" dirty="0"/>
              <a:t> CKN-</a:t>
            </a:r>
            <a:r>
              <a:rPr lang="es-ES" dirty="0" err="1"/>
              <a:t>DiNAR</a:t>
            </a:r>
            <a:r>
              <a:rPr lang="es-ES" dirty="0"/>
              <a:t>) 3074 (</a:t>
            </a:r>
            <a:r>
              <a:rPr lang="es-ES" dirty="0" err="1"/>
              <a:t>DEGs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8948030-3911-24BD-8104-EB43F260EDF9}"/>
              </a:ext>
            </a:extLst>
          </p:cNvPr>
          <p:cNvSpPr txBox="1"/>
          <p:nvPr/>
        </p:nvSpPr>
        <p:spPr>
          <a:xfrm>
            <a:off x="9938692" y="4014900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15EECD1-1CBF-40A4-38F9-A0FF94142FB3}"/>
              </a:ext>
            </a:extLst>
          </p:cNvPr>
          <p:cNvSpPr txBox="1"/>
          <p:nvPr/>
        </p:nvSpPr>
        <p:spPr>
          <a:xfrm>
            <a:off x="1849211" y="3943173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7D0357E-7D19-54F5-7E5C-F9229127D31C}"/>
              </a:ext>
            </a:extLst>
          </p:cNvPr>
          <p:cNvSpPr txBox="1"/>
          <p:nvPr/>
        </p:nvSpPr>
        <p:spPr>
          <a:xfrm>
            <a:off x="5831732" y="157503"/>
            <a:ext cx="2772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P-</a:t>
            </a:r>
            <a:r>
              <a:rPr lang="es-ES" sz="2000" b="1" dirty="0" err="1"/>
              <a:t>value</a:t>
            </a:r>
            <a:r>
              <a:rPr lang="es-ES" sz="2000" b="1" dirty="0"/>
              <a:t>&lt; 0.05</a:t>
            </a:r>
            <a:endParaRPr lang="en-GB" sz="20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AE50275-DA67-EEA6-3018-A52678FFD116}"/>
              </a:ext>
            </a:extLst>
          </p:cNvPr>
          <p:cNvSpPr txBox="1"/>
          <p:nvPr/>
        </p:nvSpPr>
        <p:spPr>
          <a:xfrm>
            <a:off x="6013315" y="2879000"/>
            <a:ext cx="2772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P-</a:t>
            </a:r>
            <a:r>
              <a:rPr lang="es-ES" sz="2000" b="1" dirty="0" err="1"/>
              <a:t>value</a:t>
            </a:r>
            <a:r>
              <a:rPr lang="es-ES" sz="2000" b="1" dirty="0"/>
              <a:t>&lt; 0.05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4531327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72646C8-48B7-6BEC-5AE5-9D00C535FCFA}"/>
              </a:ext>
            </a:extLst>
          </p:cNvPr>
          <p:cNvSpPr txBox="1"/>
          <p:nvPr/>
        </p:nvSpPr>
        <p:spPr>
          <a:xfrm>
            <a:off x="0" y="3796219"/>
            <a:ext cx="112646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u="sng" dirty="0">
                <a:solidFill>
                  <a:srgbClr val="0070C0"/>
                </a:solidFill>
                <a:hlinkClick r:id="rId2"/>
              </a:rPr>
              <a:t>https://github.com/NIB-SI/UJI-Omics-phd/blob/main/_I_UJI-Omics-phd/_S_multiOmicsIntegra/_A_09_NetworksSKM-R/scripts/04_filter_old-CKN.html</a:t>
            </a:r>
            <a:endParaRPr lang="en-GB" sz="1400" u="sng" dirty="0">
              <a:solidFill>
                <a:srgbClr val="0070C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475751A-DFAC-3F7B-BB93-BD0C5829CB7F}"/>
              </a:ext>
            </a:extLst>
          </p:cNvPr>
          <p:cNvSpPr txBox="1"/>
          <p:nvPr/>
        </p:nvSpPr>
        <p:spPr>
          <a:xfrm>
            <a:off x="771724" y="871838"/>
            <a:ext cx="633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OPTION 3. </a:t>
            </a:r>
            <a:r>
              <a:rPr lang="es-ES" b="1" dirty="0" err="1">
                <a:solidFill>
                  <a:srgbClr val="FF0000"/>
                </a:solidFill>
              </a:rPr>
              <a:t>Filtered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old</a:t>
            </a:r>
            <a:r>
              <a:rPr lang="es-ES" b="1" dirty="0">
                <a:solidFill>
                  <a:srgbClr val="FF0000"/>
                </a:solidFill>
              </a:rPr>
              <a:t> CKN (23192 </a:t>
            </a:r>
            <a:r>
              <a:rPr lang="es-ES" b="1" dirty="0" err="1">
                <a:solidFill>
                  <a:srgbClr val="FF0000"/>
                </a:solidFill>
              </a:rPr>
              <a:t>edges</a:t>
            </a:r>
            <a:r>
              <a:rPr lang="es-ES" b="1" dirty="0">
                <a:solidFill>
                  <a:srgbClr val="FF0000"/>
                </a:solidFill>
                <a:sym typeface="Wingdings" panose="05000000000000000000" pitchFamily="2" charset="2"/>
              </a:rPr>
              <a:t>)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3CD92C20-EEEA-4DE5-14D3-F1538B0B9E3A}"/>
              </a:ext>
            </a:extLst>
          </p:cNvPr>
          <p:cNvSpPr/>
          <p:nvPr/>
        </p:nvSpPr>
        <p:spPr>
          <a:xfrm>
            <a:off x="4009957" y="2437083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46A02CF5-296F-E686-888C-1C00CC5A60CA}"/>
              </a:ext>
            </a:extLst>
          </p:cNvPr>
          <p:cNvSpPr/>
          <p:nvPr/>
        </p:nvSpPr>
        <p:spPr>
          <a:xfrm>
            <a:off x="8084712" y="2437083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1F61F9C-3BB1-D2DF-F034-8DA2EB3D6278}"/>
              </a:ext>
            </a:extLst>
          </p:cNvPr>
          <p:cNvSpPr txBox="1"/>
          <p:nvPr/>
        </p:nvSpPr>
        <p:spPr>
          <a:xfrm>
            <a:off x="9821961" y="1768532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D158098-A35F-47DB-97D1-5120D44C08AF}"/>
              </a:ext>
            </a:extLst>
          </p:cNvPr>
          <p:cNvSpPr txBox="1"/>
          <p:nvPr/>
        </p:nvSpPr>
        <p:spPr>
          <a:xfrm>
            <a:off x="1829755" y="142390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31DD850-2076-C6B1-E192-447DC8F72FBB}"/>
              </a:ext>
            </a:extLst>
          </p:cNvPr>
          <p:cNvSpPr txBox="1"/>
          <p:nvPr/>
        </p:nvSpPr>
        <p:spPr>
          <a:xfrm>
            <a:off x="820301" y="1888861"/>
            <a:ext cx="2772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Old CKN edges</a:t>
            </a:r>
            <a:endParaRPr lang="es-ES" dirty="0"/>
          </a:p>
          <a:p>
            <a:pPr algn="ctr"/>
            <a:r>
              <a:rPr lang="es-ES" dirty="0" err="1"/>
              <a:t>Prioritised</a:t>
            </a:r>
            <a:r>
              <a:rPr lang="es-ES" dirty="0"/>
              <a:t> </a:t>
            </a:r>
            <a:r>
              <a:rPr lang="es-ES" dirty="0" err="1"/>
              <a:t>tomato</a:t>
            </a:r>
            <a:r>
              <a:rPr lang="es-ES" dirty="0"/>
              <a:t> CKN</a:t>
            </a:r>
          </a:p>
          <a:p>
            <a:pPr algn="ctr"/>
            <a:r>
              <a:rPr lang="es-ES" dirty="0"/>
              <a:t>(</a:t>
            </a:r>
            <a:r>
              <a:rPr lang="es-ES" dirty="0" err="1"/>
              <a:t>Prioritised</a:t>
            </a:r>
            <a:r>
              <a:rPr lang="es-ES" dirty="0"/>
              <a:t> CKN-</a:t>
            </a:r>
            <a:r>
              <a:rPr lang="es-ES" dirty="0" err="1"/>
              <a:t>DiNAR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D14AE4E-B28D-6B03-5150-222BE7FFF0C2}"/>
              </a:ext>
            </a:extLst>
          </p:cNvPr>
          <p:cNvSpPr txBox="1"/>
          <p:nvPr/>
        </p:nvSpPr>
        <p:spPr>
          <a:xfrm>
            <a:off x="4989173" y="2214655"/>
            <a:ext cx="2772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Find</a:t>
            </a:r>
            <a:r>
              <a:rPr lang="es-ES" dirty="0"/>
              <a:t> </a:t>
            </a:r>
            <a:r>
              <a:rPr lang="es-ES" dirty="0" err="1"/>
              <a:t>edges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DE in </a:t>
            </a:r>
            <a:r>
              <a:rPr lang="es-ES" dirty="0" err="1"/>
              <a:t>both</a:t>
            </a:r>
            <a:r>
              <a:rPr lang="es-ES" dirty="0"/>
              <a:t> genes</a:t>
            </a:r>
            <a:endParaRPr lang="en-GB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9C68A80-2E52-A85C-9F05-3FF415BDC87C}"/>
              </a:ext>
            </a:extLst>
          </p:cNvPr>
          <p:cNvSpPr txBox="1"/>
          <p:nvPr/>
        </p:nvSpPr>
        <p:spPr>
          <a:xfrm>
            <a:off x="8898374" y="2353154"/>
            <a:ext cx="2772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Filtered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cytoscape</a:t>
            </a:r>
            <a:endParaRPr lang="en-GB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D99A069-0960-9334-AEAB-63E87FFAB49E}"/>
              </a:ext>
            </a:extLst>
          </p:cNvPr>
          <p:cNvSpPr txBox="1"/>
          <p:nvPr/>
        </p:nvSpPr>
        <p:spPr>
          <a:xfrm>
            <a:off x="771724" y="5243620"/>
            <a:ext cx="633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LionessR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It’s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hard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to</a:t>
            </a:r>
            <a:r>
              <a:rPr lang="es-ES" b="1" dirty="0">
                <a:solidFill>
                  <a:srgbClr val="FF0000"/>
                </a:solidFill>
              </a:rPr>
              <a:t> define </a:t>
            </a:r>
            <a:r>
              <a:rPr lang="es-ES" b="1" dirty="0" err="1">
                <a:solidFill>
                  <a:srgbClr val="FF0000"/>
                </a:solidFill>
              </a:rPr>
              <a:t>cutoffs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85AD5F2-1B5E-E4B4-CC74-A224862351EF}"/>
              </a:ext>
            </a:extLst>
          </p:cNvPr>
          <p:cNvSpPr txBox="1"/>
          <p:nvPr/>
        </p:nvSpPr>
        <p:spPr>
          <a:xfrm>
            <a:off x="820301" y="5645786"/>
            <a:ext cx="122277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hlinkClick r:id="rId3"/>
              </a:rPr>
              <a:t>https://github.com/NIB-SI/UJI-Omics-phd/blob/main/_I_UJI-Omics-phd/_S_multiOmicsIntegra/_A_09_NetworksSKM-R/scripts/05_lionessR.html</a:t>
            </a:r>
            <a:endParaRPr lang="en-GB" sz="1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63B764A-D664-272D-9782-C627C02502A8}"/>
              </a:ext>
            </a:extLst>
          </p:cNvPr>
          <p:cNvSpPr txBox="1"/>
          <p:nvPr/>
        </p:nvSpPr>
        <p:spPr>
          <a:xfrm>
            <a:off x="0" y="4172534"/>
            <a:ext cx="130780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https://github.com/NIB-SI/UJI-Omics-phd/tree/main/_I_UJI-Omics-phd/_S_multiOmicsIntegra/_A_09_NetworksSKM-R/output/CKN-DiNAR-input/prioritised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9537374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475751A-DFAC-3F7B-BB93-BD0C5829CB7F}"/>
              </a:ext>
            </a:extLst>
          </p:cNvPr>
          <p:cNvSpPr txBox="1"/>
          <p:nvPr/>
        </p:nvSpPr>
        <p:spPr>
          <a:xfrm>
            <a:off x="664719" y="554065"/>
            <a:ext cx="6330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OPTION 5 . ZIVA’S CUSTOM NETWORKS</a:t>
            </a:r>
            <a:endParaRPr lang="en-GB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r>
              <a:rPr lang="es-ES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3CD92C20-EEEA-4DE5-14D3-F1538B0B9E3A}"/>
              </a:ext>
            </a:extLst>
          </p:cNvPr>
          <p:cNvSpPr/>
          <p:nvPr/>
        </p:nvSpPr>
        <p:spPr>
          <a:xfrm>
            <a:off x="5068120" y="2140031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1F61F9C-3BB1-D2DF-F034-8DA2EB3D6278}"/>
              </a:ext>
            </a:extLst>
          </p:cNvPr>
          <p:cNvSpPr txBox="1"/>
          <p:nvPr/>
        </p:nvSpPr>
        <p:spPr>
          <a:xfrm>
            <a:off x="8503781" y="1208406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D158098-A35F-47DB-97D1-5120D44C08AF}"/>
              </a:ext>
            </a:extLst>
          </p:cNvPr>
          <p:cNvSpPr txBox="1"/>
          <p:nvPr/>
        </p:nvSpPr>
        <p:spPr>
          <a:xfrm>
            <a:off x="1178002" y="126262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DF9C164-86DE-A833-7886-55797F59A9D8}"/>
              </a:ext>
            </a:extLst>
          </p:cNvPr>
          <p:cNvSpPr txBox="1"/>
          <p:nvPr/>
        </p:nvSpPr>
        <p:spPr>
          <a:xfrm>
            <a:off x="6096000" y="1601352"/>
            <a:ext cx="60943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1"/>
                </a:solidFill>
              </a:rPr>
              <a:t>https://github.com/NIB-SI/UJI-Omics-phd/blob/main/_I_UJI-Omics-phd/_S_multiOmicsIntegra/_A_09_NetworksSKM-R/output/cytoscape/network_phosphoproteomics_Dulcenombre_v2023-07-21.cys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5A61959-59A8-A153-3511-E04B94342342}"/>
              </a:ext>
            </a:extLst>
          </p:cNvPr>
          <p:cNvSpPr txBox="1"/>
          <p:nvPr/>
        </p:nvSpPr>
        <p:spPr>
          <a:xfrm>
            <a:off x="968711" y="1739852"/>
            <a:ext cx="60943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New CKN </a:t>
            </a:r>
          </a:p>
          <a:p>
            <a:r>
              <a:rPr lang="en-GB" dirty="0"/>
              <a:t>Ranks 1-3 3254 nodes 32350 edges</a:t>
            </a:r>
          </a:p>
          <a:p>
            <a:r>
              <a:rPr lang="en-GB" dirty="0"/>
              <a:t>Filters ranks 1-2 1396 nodes 4484 edges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EA19244-67BF-5371-51A9-493804F19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417" y="2891432"/>
            <a:ext cx="5146897" cy="332275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526CF12-9FD4-1AA3-D805-1C500FBE7262}"/>
              </a:ext>
            </a:extLst>
          </p:cNvPr>
          <p:cNvSpPr txBox="1"/>
          <p:nvPr/>
        </p:nvSpPr>
        <p:spPr>
          <a:xfrm>
            <a:off x="4244498" y="6303935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On </a:t>
            </a:r>
            <a:r>
              <a:rPr lang="en-GB" dirty="0" err="1"/>
              <a:t>phosphoproteomics</a:t>
            </a:r>
            <a:r>
              <a:rPr lang="en-GB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903227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3FD4AC7-6551-DA85-E904-0B0CA11E3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528" y="1147864"/>
            <a:ext cx="5076943" cy="385772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4BA6771-E88B-681A-55C1-67D770A82C13}"/>
              </a:ext>
            </a:extLst>
          </p:cNvPr>
          <p:cNvSpPr txBox="1"/>
          <p:nvPr/>
        </p:nvSpPr>
        <p:spPr>
          <a:xfrm>
            <a:off x="396821" y="715481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sng" strike="noStrike" dirty="0">
                <a:solidFill>
                  <a:srgbClr val="000000"/>
                </a:solidFill>
                <a:effectLst/>
                <a:latin typeface="Ubuntu" panose="020B0504030602030204" pitchFamily="34" charset="0"/>
              </a:rPr>
              <a:t>004_myco_infected_48h-mycorrhized_48h.txt</a:t>
            </a:r>
            <a:r>
              <a:rPr lang="en-GB" dirty="0"/>
              <a:t> 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325AEBB-0AA4-D866-AC55-18D1DE66848D}"/>
              </a:ext>
            </a:extLst>
          </p:cNvPr>
          <p:cNvSpPr/>
          <p:nvPr/>
        </p:nvSpPr>
        <p:spPr>
          <a:xfrm>
            <a:off x="6855568" y="1974715"/>
            <a:ext cx="605548" cy="56420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891B92D3-50E2-E4FB-FBAF-2DDF47E1C1AA}"/>
              </a:ext>
            </a:extLst>
          </p:cNvPr>
          <p:cNvCxnSpPr>
            <a:cxnSpLocks/>
          </p:cNvCxnSpPr>
          <p:nvPr/>
        </p:nvCxnSpPr>
        <p:spPr>
          <a:xfrm flipH="1">
            <a:off x="7639021" y="1629925"/>
            <a:ext cx="1210717" cy="344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A2FE8AC2-91A0-BE88-F50C-615FFC7AB01D}"/>
              </a:ext>
            </a:extLst>
          </p:cNvPr>
          <p:cNvSpPr txBox="1"/>
          <p:nvPr/>
        </p:nvSpPr>
        <p:spPr>
          <a:xfrm>
            <a:off x="8849738" y="1147864"/>
            <a:ext cx="2414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ICS </a:t>
            </a:r>
            <a:r>
              <a:rPr lang="es-ES" dirty="0" err="1"/>
              <a:t>from</a:t>
            </a:r>
            <a:r>
              <a:rPr lang="es-ES" dirty="0"/>
              <a:t> SA </a:t>
            </a:r>
            <a:r>
              <a:rPr lang="es-ES" dirty="0" err="1"/>
              <a:t>makes</a:t>
            </a:r>
            <a:r>
              <a:rPr lang="es-ES" dirty="0"/>
              <a:t> </a:t>
            </a:r>
            <a:r>
              <a:rPr lang="es-ES" dirty="0" err="1"/>
              <a:t>sense</a:t>
            </a:r>
            <a:r>
              <a:rPr lang="es-ES" dirty="0"/>
              <a:t> </a:t>
            </a:r>
            <a:r>
              <a:rPr lang="es-ES" dirty="0" err="1"/>
              <a:t>Botrytis</a:t>
            </a:r>
            <a:r>
              <a:rPr lang="es-ES" dirty="0"/>
              <a:t>-</a:t>
            </a:r>
            <a:r>
              <a:rPr lang="es-ES" dirty="0" err="1"/>
              <a:t>Necrotroph</a:t>
            </a:r>
            <a:r>
              <a:rPr lang="es-ES" dirty="0"/>
              <a:t>-JA</a:t>
            </a:r>
            <a:endParaRPr lang="en-GB" dirty="0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F58C3458-9970-14A6-B5CB-547F2F29BEAC}"/>
              </a:ext>
            </a:extLst>
          </p:cNvPr>
          <p:cNvCxnSpPr>
            <a:cxnSpLocks/>
          </p:cNvCxnSpPr>
          <p:nvPr/>
        </p:nvCxnSpPr>
        <p:spPr>
          <a:xfrm>
            <a:off x="7907552" y="3669491"/>
            <a:ext cx="17033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0E5F9DA2-CAD9-D834-ACBB-C720A1BEF4A5}"/>
              </a:ext>
            </a:extLst>
          </p:cNvPr>
          <p:cNvSpPr/>
          <p:nvPr/>
        </p:nvSpPr>
        <p:spPr>
          <a:xfrm>
            <a:off x="6855566" y="3190674"/>
            <a:ext cx="908323" cy="79766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D8826E5-44FF-9F3F-15CC-0C582507C3B9}"/>
              </a:ext>
            </a:extLst>
          </p:cNvPr>
          <p:cNvSpPr txBox="1"/>
          <p:nvPr/>
        </p:nvSpPr>
        <p:spPr>
          <a:xfrm>
            <a:off x="9812955" y="3429000"/>
            <a:ext cx="241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LOX, PR3- JA</a:t>
            </a:r>
            <a:endParaRPr lang="en-GB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61C7A965-35AF-7373-6662-FC6D2424247D}"/>
              </a:ext>
            </a:extLst>
          </p:cNvPr>
          <p:cNvSpPr/>
          <p:nvPr/>
        </p:nvSpPr>
        <p:spPr>
          <a:xfrm>
            <a:off x="5879111" y="3190674"/>
            <a:ext cx="216890" cy="23832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B85C05A-E44A-EE98-1CCE-1AFEF4A0BDF4}"/>
              </a:ext>
            </a:extLst>
          </p:cNvPr>
          <p:cNvSpPr/>
          <p:nvPr/>
        </p:nvSpPr>
        <p:spPr>
          <a:xfrm>
            <a:off x="6803685" y="4131368"/>
            <a:ext cx="216890" cy="23832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0C03A233-CD10-172B-2A53-D5D9E7113949}"/>
              </a:ext>
            </a:extLst>
          </p:cNvPr>
          <p:cNvCxnSpPr>
            <a:cxnSpLocks/>
          </p:cNvCxnSpPr>
          <p:nvPr/>
        </p:nvCxnSpPr>
        <p:spPr>
          <a:xfrm>
            <a:off x="6011967" y="3429000"/>
            <a:ext cx="274624" cy="2524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1F3EB992-AD9F-FA91-E6C7-7EA7D87DAF6C}"/>
              </a:ext>
            </a:extLst>
          </p:cNvPr>
          <p:cNvCxnSpPr>
            <a:cxnSpLocks/>
          </p:cNvCxnSpPr>
          <p:nvPr/>
        </p:nvCxnSpPr>
        <p:spPr>
          <a:xfrm flipH="1">
            <a:off x="6491199" y="4481736"/>
            <a:ext cx="420931" cy="1333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540916A-76EF-1F9F-4EE4-86006261AA15}"/>
              </a:ext>
            </a:extLst>
          </p:cNvPr>
          <p:cNvSpPr txBox="1"/>
          <p:nvPr/>
        </p:nvSpPr>
        <p:spPr>
          <a:xfrm>
            <a:off x="5542856" y="5973600"/>
            <a:ext cx="5916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Ethylene</a:t>
            </a:r>
            <a:r>
              <a:rPr lang="es-ES" dirty="0"/>
              <a:t>- </a:t>
            </a:r>
            <a:r>
              <a:rPr lang="es-ES" dirty="0" err="1"/>
              <a:t>Lidoy’s</a:t>
            </a:r>
            <a:r>
              <a:rPr lang="es-ES" dirty="0"/>
              <a:t> </a:t>
            </a:r>
            <a:r>
              <a:rPr lang="es-ES" dirty="0" err="1"/>
              <a:t>paper</a:t>
            </a:r>
            <a:r>
              <a:rPr lang="es-ES" dirty="0"/>
              <a:t> (MIR </a:t>
            </a:r>
            <a:r>
              <a:rPr lang="es-ES" dirty="0" err="1"/>
              <a:t>against</a:t>
            </a:r>
            <a:r>
              <a:rPr lang="es-ES" dirty="0"/>
              <a:t> </a:t>
            </a:r>
            <a:r>
              <a:rPr lang="es-ES" dirty="0" err="1"/>
              <a:t>spodoptera</a:t>
            </a:r>
            <a:r>
              <a:rPr lang="es-ES" dirty="0"/>
              <a:t> </a:t>
            </a:r>
            <a:r>
              <a:rPr lang="es-ES" dirty="0" err="1"/>
              <a:t>mediated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ET </a:t>
            </a:r>
            <a:r>
              <a:rPr lang="es-ES" dirty="0" err="1"/>
              <a:t>singnaling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EC84349-F256-B650-83E0-622875393A03}"/>
              </a:ext>
            </a:extLst>
          </p:cNvPr>
          <p:cNvSpPr txBox="1"/>
          <p:nvPr/>
        </p:nvSpPr>
        <p:spPr>
          <a:xfrm>
            <a:off x="865762" y="184826"/>
            <a:ext cx="2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PSS at </a:t>
            </a:r>
            <a:r>
              <a:rPr lang="es-ES" dirty="0" err="1"/>
              <a:t>Ath</a:t>
            </a:r>
            <a:r>
              <a:rPr lang="es-ES" dirty="0"/>
              <a:t> ID</a:t>
            </a:r>
            <a:endParaRPr lang="en-GB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D04F43F-B5F5-CDEF-5E1A-8732194C0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" y="4131368"/>
            <a:ext cx="4283005" cy="252464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751CA32-411A-55A9-0EF4-39BBA83B12D4}"/>
              </a:ext>
            </a:extLst>
          </p:cNvPr>
          <p:cNvSpPr txBox="1"/>
          <p:nvPr/>
        </p:nvSpPr>
        <p:spPr>
          <a:xfrm>
            <a:off x="8501019" y="116753"/>
            <a:ext cx="195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002060"/>
                </a:solidFill>
              </a:rPr>
              <a:t>RNA-</a:t>
            </a:r>
            <a:r>
              <a:rPr lang="es-ES" sz="2000" b="1" dirty="0" err="1">
                <a:solidFill>
                  <a:srgbClr val="002060"/>
                </a:solidFill>
              </a:rPr>
              <a:t>seq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036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2672F2D7-E7E6-01D9-DFB8-8B2A816369FC}"/>
              </a:ext>
            </a:extLst>
          </p:cNvPr>
          <p:cNvSpPr txBox="1"/>
          <p:nvPr/>
        </p:nvSpPr>
        <p:spPr>
          <a:xfrm>
            <a:off x="167303" y="262692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Maria’s</a:t>
            </a:r>
            <a:r>
              <a:rPr lang="es-ES" b="1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thesis</a:t>
            </a:r>
            <a:endParaRPr lang="en-GB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FFEA5E3-38F5-4D64-30C3-7F419DEC3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83" y="837407"/>
            <a:ext cx="7764803" cy="1569733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DDEE455-661F-E4D8-A5A3-28D8EC110F4F}"/>
              </a:ext>
            </a:extLst>
          </p:cNvPr>
          <p:cNvCxnSpPr>
            <a:cxnSpLocks/>
          </p:cNvCxnSpPr>
          <p:nvPr/>
        </p:nvCxnSpPr>
        <p:spPr>
          <a:xfrm>
            <a:off x="7723761" y="1820324"/>
            <a:ext cx="1131650" cy="102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8AF61BDA-CD65-FD06-5CF6-A5BA5665C84B}"/>
              </a:ext>
            </a:extLst>
          </p:cNvPr>
          <p:cNvSpPr txBox="1"/>
          <p:nvPr/>
        </p:nvSpPr>
        <p:spPr>
          <a:xfrm>
            <a:off x="8855411" y="3059668"/>
            <a:ext cx="28858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rgbClr val="002060"/>
                </a:solidFill>
              </a:rPr>
              <a:t>JA-DEPENDENT RESPONSES</a:t>
            </a:r>
            <a:endParaRPr lang="en-GB" sz="2800" b="1" dirty="0">
              <a:solidFill>
                <a:srgbClr val="002060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EB491D7-3952-8365-C6ED-008CBEA9413B}"/>
              </a:ext>
            </a:extLst>
          </p:cNvPr>
          <p:cNvSpPr txBox="1"/>
          <p:nvPr/>
        </p:nvSpPr>
        <p:spPr>
          <a:xfrm>
            <a:off x="1682883" y="339636"/>
            <a:ext cx="667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JA mediates defense </a:t>
            </a:r>
            <a:r>
              <a:rPr lang="es-ES" sz="2400" b="1" dirty="0" err="1">
                <a:solidFill>
                  <a:srgbClr val="002060"/>
                </a:solidFill>
              </a:rPr>
              <a:t>against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necrotrophs</a:t>
            </a:r>
            <a:endParaRPr lang="en-GB" sz="2400" b="1" dirty="0">
              <a:solidFill>
                <a:srgbClr val="002060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0B95E01-82EF-30A8-8E22-179DA56B0E78}"/>
              </a:ext>
            </a:extLst>
          </p:cNvPr>
          <p:cNvSpPr txBox="1"/>
          <p:nvPr/>
        </p:nvSpPr>
        <p:spPr>
          <a:xfrm>
            <a:off x="1729621" y="2316377"/>
            <a:ext cx="667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JA mediates defense </a:t>
            </a:r>
            <a:r>
              <a:rPr lang="es-ES" sz="2400" b="1" dirty="0" err="1">
                <a:solidFill>
                  <a:srgbClr val="002060"/>
                </a:solidFill>
              </a:rPr>
              <a:t>against</a:t>
            </a:r>
            <a:r>
              <a:rPr lang="es-ES" sz="2400" b="1" dirty="0">
                <a:solidFill>
                  <a:srgbClr val="002060"/>
                </a:solidFill>
              </a:rPr>
              <a:t> mites</a:t>
            </a:r>
            <a:endParaRPr lang="en-GB" sz="2400" b="1" dirty="0">
              <a:solidFill>
                <a:srgbClr val="002060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145B4BAF-1CAE-6FC5-1301-DC4AA38F0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083" y="2996842"/>
            <a:ext cx="6887183" cy="160900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EF96EB66-5034-3607-502E-9FD53BA62A1D}"/>
              </a:ext>
            </a:extLst>
          </p:cNvPr>
          <p:cNvSpPr txBox="1"/>
          <p:nvPr/>
        </p:nvSpPr>
        <p:spPr>
          <a:xfrm>
            <a:off x="1729620" y="4669863"/>
            <a:ext cx="667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MIR </a:t>
            </a:r>
            <a:r>
              <a:rPr lang="es-ES" sz="2400" b="1" dirty="0" err="1">
                <a:solidFill>
                  <a:srgbClr val="002060"/>
                </a:solidFill>
              </a:rPr>
              <a:t>is</a:t>
            </a:r>
            <a:r>
              <a:rPr lang="es-ES" sz="2400" b="1" dirty="0">
                <a:solidFill>
                  <a:srgbClr val="002060"/>
                </a:solidFill>
              </a:rPr>
              <a:t> JA-</a:t>
            </a:r>
            <a:r>
              <a:rPr lang="es-ES" sz="2400" b="1" dirty="0" err="1">
                <a:solidFill>
                  <a:srgbClr val="002060"/>
                </a:solidFill>
              </a:rPr>
              <a:t>dependent</a:t>
            </a:r>
            <a:endParaRPr lang="en-GB" sz="2400" b="1" dirty="0">
              <a:solidFill>
                <a:srgbClr val="002060"/>
              </a:solidFill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B67FAE01-716E-7CD7-2773-270504007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23" y="5195547"/>
            <a:ext cx="7280538" cy="1636416"/>
          </a:xfrm>
          <a:prstGeom prst="rect">
            <a:avLst/>
          </a:prstGeom>
        </p:spPr>
      </p:pic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63EAB1FE-2257-A2AD-EFE4-F6B9F2AF5360}"/>
              </a:ext>
            </a:extLst>
          </p:cNvPr>
          <p:cNvCxnSpPr>
            <a:cxnSpLocks/>
          </p:cNvCxnSpPr>
          <p:nvPr/>
        </p:nvCxnSpPr>
        <p:spPr>
          <a:xfrm>
            <a:off x="7148486" y="3709166"/>
            <a:ext cx="19079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968C14F6-0485-2554-8172-983383A0144F}"/>
              </a:ext>
            </a:extLst>
          </p:cNvPr>
          <p:cNvCxnSpPr>
            <a:cxnSpLocks/>
          </p:cNvCxnSpPr>
          <p:nvPr/>
        </p:nvCxnSpPr>
        <p:spPr>
          <a:xfrm flipV="1">
            <a:off x="7502988" y="4475812"/>
            <a:ext cx="1786927" cy="1245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3436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B2B2068-B131-20B5-BC67-654C84767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69" y="1331017"/>
            <a:ext cx="5804747" cy="419596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2D6FB81-38C1-C197-E795-725BAB1E5034}"/>
              </a:ext>
            </a:extLst>
          </p:cNvPr>
          <p:cNvSpPr txBox="1"/>
          <p:nvPr/>
        </p:nvSpPr>
        <p:spPr>
          <a:xfrm>
            <a:off x="645212" y="452496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sng" strike="noStrike" dirty="0">
                <a:solidFill>
                  <a:srgbClr val="000000"/>
                </a:solidFill>
                <a:effectLst/>
                <a:latin typeface="Ubuntu" panose="020B0504030602030204" pitchFamily="34" charset="0"/>
              </a:rPr>
              <a:t>008_myco_infected_48h-control_48h.txt</a:t>
            </a:r>
            <a:r>
              <a:rPr lang="en-GB" dirty="0"/>
              <a:t>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2F0F506-EABA-3DB8-B597-258E88EE4A1E}"/>
              </a:ext>
            </a:extLst>
          </p:cNvPr>
          <p:cNvSpPr txBox="1"/>
          <p:nvPr/>
        </p:nvSpPr>
        <p:spPr>
          <a:xfrm>
            <a:off x="655806" y="5851505"/>
            <a:ext cx="5440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Induction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JA, Et </a:t>
            </a:r>
            <a:r>
              <a:rPr lang="es-ES" dirty="0" err="1"/>
              <a:t>just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first</a:t>
            </a:r>
            <a:r>
              <a:rPr lang="es-ES" dirty="0"/>
              <a:t> </a:t>
            </a:r>
            <a:r>
              <a:rPr lang="es-ES" dirty="0" err="1"/>
              <a:t>contrast</a:t>
            </a:r>
            <a:endParaRPr lang="en-GB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B8A9536-C318-C46E-BC71-0B0C797E7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977" y="1580338"/>
            <a:ext cx="3712900" cy="369732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A6ADF80-F77C-5943-71E5-2B4E6BEDB0CE}"/>
              </a:ext>
            </a:extLst>
          </p:cNvPr>
          <p:cNvSpPr txBox="1"/>
          <p:nvPr/>
        </p:nvSpPr>
        <p:spPr>
          <a:xfrm>
            <a:off x="7120977" y="5851505"/>
            <a:ext cx="5440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Induction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ET </a:t>
            </a:r>
            <a:r>
              <a:rPr lang="es-ES" dirty="0" err="1"/>
              <a:t>while</a:t>
            </a:r>
            <a:r>
              <a:rPr lang="es-ES" dirty="0"/>
              <a:t> </a:t>
            </a:r>
            <a:r>
              <a:rPr lang="es-ES" dirty="0" err="1"/>
              <a:t>blocking</a:t>
            </a:r>
            <a:r>
              <a:rPr lang="es-ES" dirty="0"/>
              <a:t> SA (negative </a:t>
            </a:r>
            <a:r>
              <a:rPr lang="es-ES" dirty="0" err="1"/>
              <a:t>crosstalk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5E20715-730E-366A-3412-4F1E917C788C}"/>
              </a:ext>
            </a:extLst>
          </p:cNvPr>
          <p:cNvSpPr txBox="1"/>
          <p:nvPr/>
        </p:nvSpPr>
        <p:spPr>
          <a:xfrm>
            <a:off x="8501019" y="116753"/>
            <a:ext cx="195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002060"/>
                </a:solidFill>
              </a:rPr>
              <a:t>RNA-</a:t>
            </a:r>
            <a:r>
              <a:rPr lang="es-ES" sz="2000" b="1" dirty="0" err="1">
                <a:solidFill>
                  <a:srgbClr val="002060"/>
                </a:solidFill>
              </a:rPr>
              <a:t>seq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0690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045B67D-8060-1653-3D8D-EA0CD1C01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395" y="2101449"/>
            <a:ext cx="4240465" cy="417900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9A0B7EC-7BC4-5200-C227-0F8AE9E8846D}"/>
              </a:ext>
            </a:extLst>
          </p:cNvPr>
          <p:cNvSpPr txBox="1"/>
          <p:nvPr/>
        </p:nvSpPr>
        <p:spPr>
          <a:xfrm>
            <a:off x="5189706" y="263157"/>
            <a:ext cx="4051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/>
              <a:t>PSS+biochemical</a:t>
            </a:r>
            <a:r>
              <a:rPr lang="es-ES" sz="2000" b="1" dirty="0"/>
              <a:t> </a:t>
            </a:r>
            <a:r>
              <a:rPr lang="es-ES" sz="2000" b="1" dirty="0" err="1"/>
              <a:t>network</a:t>
            </a:r>
            <a:endParaRPr lang="en-GB" sz="2000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D403DDE-CD66-92C7-9595-FC66AAAEDA97}"/>
              </a:ext>
            </a:extLst>
          </p:cNvPr>
          <p:cNvSpPr txBox="1"/>
          <p:nvPr/>
        </p:nvSpPr>
        <p:spPr>
          <a:xfrm>
            <a:off x="5887666" y="631020"/>
            <a:ext cx="293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1073 </a:t>
            </a:r>
            <a:r>
              <a:rPr lang="es-ES" dirty="0" err="1"/>
              <a:t>reactions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clade</a:t>
            </a:r>
            <a:r>
              <a:rPr lang="es-ES" dirty="0"/>
              <a:t> </a:t>
            </a:r>
            <a:r>
              <a:rPr lang="es-ES" dirty="0" err="1"/>
              <a:t>level</a:t>
            </a:r>
            <a:endParaRPr lang="en-GB" b="1" u="sng" dirty="0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3FC58BB3-3920-12E9-35C9-239ADDBC8408}"/>
              </a:ext>
            </a:extLst>
          </p:cNvPr>
          <p:cNvSpPr/>
          <p:nvPr/>
        </p:nvSpPr>
        <p:spPr>
          <a:xfrm>
            <a:off x="8731791" y="557505"/>
            <a:ext cx="454766" cy="105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CBF25CE-DFC2-7978-18C3-67A81B0CF2B3}"/>
              </a:ext>
            </a:extLst>
          </p:cNvPr>
          <p:cNvSpPr txBox="1"/>
          <p:nvPr/>
        </p:nvSpPr>
        <p:spPr>
          <a:xfrm>
            <a:off x="8582705" y="354021"/>
            <a:ext cx="302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Translate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Ath</a:t>
            </a:r>
            <a:r>
              <a:rPr lang="es-ES" dirty="0"/>
              <a:t>;</a:t>
            </a:r>
          </a:p>
          <a:p>
            <a:pPr algn="ctr"/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Ath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Solyc</a:t>
            </a:r>
            <a:endParaRPr lang="en-GB" dirty="0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C16D84F1-13A3-A938-422C-B6CBC0B4A18D}"/>
              </a:ext>
            </a:extLst>
          </p:cNvPr>
          <p:cNvSpPr/>
          <p:nvPr/>
        </p:nvSpPr>
        <p:spPr>
          <a:xfrm rot="5400000">
            <a:off x="9922071" y="1174854"/>
            <a:ext cx="454766" cy="105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2BF3868-7964-F78C-1DA4-C9A8D245C1DF}"/>
              </a:ext>
            </a:extLst>
          </p:cNvPr>
          <p:cNvSpPr txBox="1"/>
          <p:nvPr/>
        </p:nvSpPr>
        <p:spPr>
          <a:xfrm>
            <a:off x="8582705" y="1552811"/>
            <a:ext cx="302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Triplicate</a:t>
            </a:r>
            <a:r>
              <a:rPr lang="es-ES" dirty="0"/>
              <a:t> </a:t>
            </a:r>
            <a:r>
              <a:rPr lang="es-ES" dirty="0" err="1"/>
              <a:t>Solyc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Pro, RNA and </a:t>
            </a:r>
            <a:r>
              <a:rPr lang="es-ES" dirty="0" err="1"/>
              <a:t>Pph</a:t>
            </a:r>
            <a:endParaRPr lang="en-GB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C4D81509-9BB5-A8AC-F433-6B353A82C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67" y="2166489"/>
            <a:ext cx="3983391" cy="4104678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11F165AA-1FD7-3C32-76A8-4871ACE1CC69}"/>
              </a:ext>
            </a:extLst>
          </p:cNvPr>
          <p:cNvSpPr txBox="1"/>
          <p:nvPr/>
        </p:nvSpPr>
        <p:spPr>
          <a:xfrm>
            <a:off x="1063593" y="286257"/>
            <a:ext cx="4051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/>
              <a:t>Biochemical</a:t>
            </a:r>
            <a:r>
              <a:rPr lang="es-ES" sz="2000" b="1" dirty="0"/>
              <a:t> </a:t>
            </a:r>
            <a:r>
              <a:rPr lang="es-ES" sz="2000" b="1" dirty="0" err="1"/>
              <a:t>network</a:t>
            </a:r>
            <a:endParaRPr lang="en-GB" sz="2000" b="1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54C1234-D9E2-2308-02E0-246653C839DC}"/>
              </a:ext>
            </a:extLst>
          </p:cNvPr>
          <p:cNvSpPr txBox="1"/>
          <p:nvPr/>
        </p:nvSpPr>
        <p:spPr>
          <a:xfrm>
            <a:off x="1920604" y="659652"/>
            <a:ext cx="2937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187</a:t>
            </a:r>
            <a:r>
              <a:rPr lang="es-ES" dirty="0"/>
              <a:t> </a:t>
            </a:r>
            <a:r>
              <a:rPr lang="es-ES" dirty="0" err="1"/>
              <a:t>reactions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hand</a:t>
            </a:r>
            <a:r>
              <a:rPr lang="es-ES" dirty="0"/>
              <a:t> </a:t>
            </a:r>
            <a:r>
              <a:rPr lang="es-ES" dirty="0" err="1"/>
              <a:t>connecting</a:t>
            </a:r>
            <a:r>
              <a:rPr lang="es-ES" dirty="0"/>
              <a:t> </a:t>
            </a:r>
            <a:r>
              <a:rPr lang="es-ES" dirty="0" err="1"/>
              <a:t>Met-Met</a:t>
            </a:r>
            <a:r>
              <a:rPr lang="es-ES" dirty="0"/>
              <a:t>, </a:t>
            </a:r>
            <a:r>
              <a:rPr lang="es-ES" dirty="0" err="1"/>
              <a:t>Enz-Enz</a:t>
            </a:r>
            <a:r>
              <a:rPr lang="es-ES" dirty="0"/>
              <a:t> and </a:t>
            </a:r>
            <a:r>
              <a:rPr lang="es-ES" dirty="0" err="1"/>
              <a:t>Enz-Met</a:t>
            </a:r>
            <a:endParaRPr lang="en-GB" b="1" u="sng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7B10BB6-E8C0-A7F6-177C-A66468978300}"/>
              </a:ext>
            </a:extLst>
          </p:cNvPr>
          <p:cNvSpPr txBox="1"/>
          <p:nvPr/>
        </p:nvSpPr>
        <p:spPr>
          <a:xfrm>
            <a:off x="5493934" y="1335001"/>
            <a:ext cx="3747342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chemeClr val="accent5">
                    <a:lumMod val="75000"/>
                  </a:schemeClr>
                </a:solidFill>
              </a:rPr>
              <a:t>TABLE with </a:t>
            </a:r>
            <a:r>
              <a:rPr lang="en-GB" sz="1200" b="1" dirty="0" err="1">
                <a:solidFill>
                  <a:schemeClr val="accent5">
                    <a:lumMod val="75000"/>
                  </a:schemeClr>
                </a:solidFill>
              </a:rPr>
              <a:t>logFC</a:t>
            </a:r>
            <a:r>
              <a:rPr lang="en-GB" sz="1200" b="1" dirty="0">
                <a:solidFill>
                  <a:schemeClr val="accent5">
                    <a:lumMod val="75000"/>
                  </a:schemeClr>
                </a:solidFill>
              </a:rPr>
              <a:t> filtered by 0.05 </a:t>
            </a:r>
            <a:r>
              <a:rPr lang="en-GB" sz="1100" dirty="0">
                <a:hlinkClick r:id="rId4"/>
              </a:rPr>
              <a:t>https://github.com/NIB-SI/UJI-Omics-phd/blob/main/_I_UJI-Omics-phd/_S_multiOmicsIntegra/_A_09_NetworksSKM-R/output/FC_all_analysis_MM_2023-08-28.xlsx</a:t>
            </a:r>
            <a:endParaRPr lang="en-GB" sz="11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F9CA828-F6D7-45EC-B460-E1600479D72B}"/>
              </a:ext>
            </a:extLst>
          </p:cNvPr>
          <p:cNvSpPr txBox="1"/>
          <p:nvPr/>
        </p:nvSpPr>
        <p:spPr>
          <a:xfrm>
            <a:off x="274566" y="61633"/>
            <a:ext cx="2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PSS </a:t>
            </a:r>
            <a:r>
              <a:rPr lang="es-ES" dirty="0" err="1"/>
              <a:t>Sly</a:t>
            </a:r>
            <a:r>
              <a:rPr lang="es-ES" dirty="0"/>
              <a:t> </a:t>
            </a:r>
            <a:r>
              <a:rPr lang="es-ES" dirty="0" err="1"/>
              <a:t>based</a:t>
            </a:r>
            <a:endParaRPr lang="en-GB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81173D7-AE3C-7E7B-D308-B6D2D55E2F4A}"/>
              </a:ext>
            </a:extLst>
          </p:cNvPr>
          <p:cNvSpPr txBox="1"/>
          <p:nvPr/>
        </p:nvSpPr>
        <p:spPr>
          <a:xfrm>
            <a:off x="903575" y="6366102"/>
            <a:ext cx="129280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https://github.com/NIB-SI/UJI-Omics-phd/tree/main/_I_UJI-Omics-phd/_S_multiOmicsIntegra/_A_09_NetworksSKM-R/output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PSS-Sly_edges.txt and PSS-Sly_nodes.txt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1748435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1DC2283-833E-840C-38C0-00EF419C2321}"/>
              </a:ext>
            </a:extLst>
          </p:cNvPr>
          <p:cNvSpPr txBox="1"/>
          <p:nvPr/>
        </p:nvSpPr>
        <p:spPr>
          <a:xfrm>
            <a:off x="4991911" y="311286"/>
            <a:ext cx="4319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Conclusions</a:t>
            </a:r>
            <a:endParaRPr lang="en-GB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9E5590B-E15E-41EA-9418-099DC25B8885}"/>
              </a:ext>
            </a:extLst>
          </p:cNvPr>
          <p:cNvSpPr txBox="1"/>
          <p:nvPr/>
        </p:nvSpPr>
        <p:spPr>
          <a:xfrm>
            <a:off x="1254864" y="1214695"/>
            <a:ext cx="10437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Mycorrhizal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symbiosis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have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an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huge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impact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on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Pro,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Pph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Met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Enz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profile</a:t>
            </a:r>
            <a:endParaRPr lang="es-E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1A4B0B5-B278-3875-6E8C-7EABE50B9FE0}"/>
              </a:ext>
            </a:extLst>
          </p:cNvPr>
          <p:cNvSpPr txBox="1"/>
          <p:nvPr/>
        </p:nvSpPr>
        <p:spPr>
          <a:xfrm>
            <a:off x="1254864" y="1830096"/>
            <a:ext cx="10437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Protein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phosphorilated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proteins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that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participate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on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defense are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accumulated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in AM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inf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plants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These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proteins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could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explain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enhance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resistanced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observed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D91386A-5FF2-3AED-3DD8-94448A58A77B}"/>
              </a:ext>
            </a:extLst>
          </p:cNvPr>
          <p:cNvSpPr txBox="1"/>
          <p:nvPr/>
        </p:nvSpPr>
        <p:spPr>
          <a:xfrm>
            <a:off x="1167316" y="3028890"/>
            <a:ext cx="10437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Precursors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of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phenylpropanoids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pathway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as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well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as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flavonoids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are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accumulated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in AM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inf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plants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661C762-AA18-7D13-D87D-83696E553247}"/>
              </a:ext>
            </a:extLst>
          </p:cNvPr>
          <p:cNvSpPr txBox="1"/>
          <p:nvPr/>
        </p:nvSpPr>
        <p:spPr>
          <a:xfrm>
            <a:off x="1254864" y="3919908"/>
            <a:ext cx="10437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Phosphoproteomics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metabolomics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are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positively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correlated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95665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1DC2283-833E-840C-38C0-00EF419C2321}"/>
              </a:ext>
            </a:extLst>
          </p:cNvPr>
          <p:cNvSpPr txBox="1"/>
          <p:nvPr/>
        </p:nvSpPr>
        <p:spPr>
          <a:xfrm>
            <a:off x="4786011" y="1245142"/>
            <a:ext cx="4319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FUTURE PLANTS</a:t>
            </a:r>
            <a:endParaRPr lang="en-GB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9E5590B-E15E-41EA-9418-099DC25B8885}"/>
              </a:ext>
            </a:extLst>
          </p:cNvPr>
          <p:cNvSpPr txBox="1"/>
          <p:nvPr/>
        </p:nvSpPr>
        <p:spPr>
          <a:xfrm>
            <a:off x="2881008" y="2276910"/>
            <a:ext cx="64299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Run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DiABLO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(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Mixomics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)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for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all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5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levels</a:t>
            </a:r>
            <a:endParaRPr lang="es-E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s-E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GB" sz="2400" b="1" dirty="0">
                <a:solidFill>
                  <a:schemeClr val="accent1">
                    <a:lumMod val="50000"/>
                  </a:schemeClr>
                </a:solidFill>
              </a:rPr>
              <a:t>Custom Biochemical networks </a:t>
            </a:r>
          </a:p>
          <a:p>
            <a:pPr algn="ctr"/>
            <a:endParaRPr lang="en-GB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GB" sz="2400" b="1" dirty="0">
                <a:solidFill>
                  <a:schemeClr val="accent1">
                    <a:lumMod val="50000"/>
                  </a:schemeClr>
                </a:solidFill>
              </a:rPr>
              <a:t>Join the network with PSS Sly based</a:t>
            </a:r>
            <a:endParaRPr lang="es-E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7946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D1D31BA-7A06-DE08-5A99-EADF64B30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67520" y="687116"/>
            <a:ext cx="5516106" cy="350682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877309F-EE25-F548-DCF0-FCE5C29B9A2C}"/>
              </a:ext>
            </a:extLst>
          </p:cNvPr>
          <p:cNvSpPr txBox="1"/>
          <p:nvPr/>
        </p:nvSpPr>
        <p:spPr>
          <a:xfrm>
            <a:off x="3824527" y="4357911"/>
            <a:ext cx="5047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Thank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you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for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your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attention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!</a:t>
            </a:r>
            <a:endParaRPr lang="en-GB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7789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C6E33B7-954D-98A5-4EE8-D9F8B7317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250" y="0"/>
            <a:ext cx="84455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6EF5112-97A9-7670-44D2-B4973A4BD9B1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651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85F41E8-BC98-DC44-1C86-DBEA25566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823" y="714983"/>
            <a:ext cx="6844353" cy="583659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3AADF27-67A7-6A83-5EFC-9F7508519F16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1B5F2B8-EAB1-F113-8182-30F16071466E}"/>
              </a:ext>
            </a:extLst>
          </p:cNvPr>
          <p:cNvSpPr txBox="1"/>
          <p:nvPr/>
        </p:nvSpPr>
        <p:spPr>
          <a:xfrm>
            <a:off x="3215103" y="54858"/>
            <a:ext cx="6463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CLUSTER PLOTING USING GOWER’S DISTANCE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59FB617-DC08-FC9D-24AA-106E21B71210}"/>
              </a:ext>
            </a:extLst>
          </p:cNvPr>
          <p:cNvSpPr/>
          <p:nvPr/>
        </p:nvSpPr>
        <p:spPr>
          <a:xfrm>
            <a:off x="5813568" y="1267836"/>
            <a:ext cx="2931598" cy="2399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756CFDF4-625A-AD76-5C63-AB3030747BAF}"/>
              </a:ext>
            </a:extLst>
          </p:cNvPr>
          <p:cNvCxnSpPr>
            <a:cxnSpLocks/>
          </p:cNvCxnSpPr>
          <p:nvPr/>
        </p:nvCxnSpPr>
        <p:spPr>
          <a:xfrm flipH="1" flipV="1">
            <a:off x="7811312" y="1793130"/>
            <a:ext cx="1867710" cy="81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85B7BE2D-BE6D-5F19-48D2-0EE9D4F98D56}"/>
              </a:ext>
            </a:extLst>
          </p:cNvPr>
          <p:cNvSpPr txBox="1"/>
          <p:nvPr/>
        </p:nvSpPr>
        <p:spPr>
          <a:xfrm>
            <a:off x="9335309" y="2595930"/>
            <a:ext cx="3077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Impact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of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infection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8226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732F379-DE60-114E-E0AB-B4FF82FA3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923" y="462870"/>
            <a:ext cx="7438545" cy="639512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39D8E27-985C-F1D9-FDE4-69F08F97E0D3}"/>
              </a:ext>
            </a:extLst>
          </p:cNvPr>
          <p:cNvSpPr txBox="1"/>
          <p:nvPr/>
        </p:nvSpPr>
        <p:spPr>
          <a:xfrm>
            <a:off x="3215103" y="54858"/>
            <a:ext cx="6463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CLUSTER PLOTING USING GOWER’S DISTANCE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5D9B8ED-49ED-97DD-D77C-F9C008393245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</p:spTree>
    <p:extLst>
      <p:ext uri="{BB962C8B-B14F-4D97-AF65-F5344CB8AC3E}">
        <p14:creationId xmlns:p14="http://schemas.microsoft.com/office/powerpoint/2010/main" val="21305018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EA36A79-D8DE-08A8-0498-E0BF9944B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618" y="0"/>
            <a:ext cx="8124764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6AB9D1D-145E-B396-5117-059D03C4E1DC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</p:spTree>
    <p:extLst>
      <p:ext uri="{BB962C8B-B14F-4D97-AF65-F5344CB8AC3E}">
        <p14:creationId xmlns:p14="http://schemas.microsoft.com/office/powerpoint/2010/main" val="15460390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DFA53FB-ECB9-4468-1A11-5D551AC44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328" y="461401"/>
            <a:ext cx="10099475" cy="639659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8FD0F87-9A40-B8D2-9E94-12C55B0CD64A}"/>
              </a:ext>
            </a:extLst>
          </p:cNvPr>
          <p:cNvSpPr txBox="1"/>
          <p:nvPr/>
        </p:nvSpPr>
        <p:spPr>
          <a:xfrm>
            <a:off x="2380379" y="107004"/>
            <a:ext cx="910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CIRCLE CORRELATION PLOTS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Met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vs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WITH SHORTNAMES</a:t>
            </a:r>
          </a:p>
        </p:txBody>
      </p:sp>
    </p:spTree>
    <p:extLst>
      <p:ext uri="{BB962C8B-B14F-4D97-AF65-F5344CB8AC3E}">
        <p14:creationId xmlns:p14="http://schemas.microsoft.com/office/powerpoint/2010/main" val="2870398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C157AB6-D300-63DC-AA1B-9E33BB65A12A}"/>
              </a:ext>
            </a:extLst>
          </p:cNvPr>
          <p:cNvCxnSpPr/>
          <p:nvPr/>
        </p:nvCxnSpPr>
        <p:spPr>
          <a:xfrm>
            <a:off x="6275205" y="1230549"/>
            <a:ext cx="0" cy="439690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211;p6">
            <a:extLst>
              <a:ext uri="{FF2B5EF4-FFF2-40B4-BE49-F238E27FC236}">
                <a16:creationId xmlns:a16="http://schemas.microsoft.com/office/drawing/2014/main" id="{7562E8E3-CA98-112C-FB31-C59389F52337}"/>
              </a:ext>
            </a:extLst>
          </p:cNvPr>
          <p:cNvSpPr txBox="1"/>
          <p:nvPr/>
        </p:nvSpPr>
        <p:spPr>
          <a:xfrm>
            <a:off x="7649171" y="5815238"/>
            <a:ext cx="37848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Tomato</a:t>
            </a:r>
            <a:r>
              <a:rPr lang="es-ES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s-ES" b="1" i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Botrytis</a:t>
            </a:r>
            <a:r>
              <a:rPr lang="es-ES" b="1" i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b="1" i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cinerea</a:t>
            </a:r>
            <a:endParaRPr b="1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DA2B2C76-9BEF-A60E-F4E1-3642F8E1D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040" y="1646001"/>
            <a:ext cx="3467100" cy="398145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8C9A1DD-7B99-BD55-5484-D625A0500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340" y="1093689"/>
            <a:ext cx="2867025" cy="4543425"/>
          </a:xfrm>
          <a:prstGeom prst="rect">
            <a:avLst/>
          </a:prstGeom>
        </p:spPr>
      </p:pic>
      <p:sp>
        <p:nvSpPr>
          <p:cNvPr id="25" name="Google Shape;211;p6">
            <a:extLst>
              <a:ext uri="{FF2B5EF4-FFF2-40B4-BE49-F238E27FC236}">
                <a16:creationId xmlns:a16="http://schemas.microsoft.com/office/drawing/2014/main" id="{EEDD386A-6D84-D7DC-0020-69B0B6CED768}"/>
              </a:ext>
            </a:extLst>
          </p:cNvPr>
          <p:cNvSpPr txBox="1"/>
          <p:nvPr/>
        </p:nvSpPr>
        <p:spPr>
          <a:xfrm>
            <a:off x="1312340" y="5817624"/>
            <a:ext cx="37848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Citrus</a:t>
            </a:r>
            <a:r>
              <a:rPr lang="es-ES" sz="18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s-ES" sz="1800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Tetranychus</a:t>
            </a:r>
            <a:r>
              <a:rPr lang="es-ES" sz="18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800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urticae</a:t>
            </a:r>
            <a:endParaRPr sz="1800" b="1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6F91A4-BCD1-BD3A-1D41-1A9197AED478}"/>
              </a:ext>
            </a:extLst>
          </p:cNvPr>
          <p:cNvSpPr txBox="1"/>
          <p:nvPr/>
        </p:nvSpPr>
        <p:spPr>
          <a:xfrm>
            <a:off x="1720905" y="211765"/>
            <a:ext cx="9361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2060"/>
                </a:solidFill>
              </a:rPr>
              <a:t>It is MIR effective in two different </a:t>
            </a:r>
            <a:r>
              <a:rPr lang="en-GB" sz="2400" b="1" dirty="0" err="1">
                <a:solidFill>
                  <a:srgbClr val="002060"/>
                </a:solidFill>
              </a:rPr>
              <a:t>pathosystems</a:t>
            </a:r>
            <a:r>
              <a:rPr lang="en-GB" sz="2400" b="1" dirty="0">
                <a:solidFill>
                  <a:srgbClr val="002060"/>
                </a:solidFill>
              </a:rPr>
              <a:t> that depends on JA-</a:t>
            </a:r>
            <a:r>
              <a:rPr lang="en-GB" sz="2400" b="1" dirty="0" err="1">
                <a:solidFill>
                  <a:srgbClr val="002060"/>
                </a:solidFill>
              </a:rPr>
              <a:t>signaling</a:t>
            </a:r>
            <a:r>
              <a:rPr lang="en-GB" sz="2400" b="1" dirty="0">
                <a:solidFill>
                  <a:srgbClr val="002060"/>
                </a:solidFill>
              </a:rPr>
              <a:t> pathway?</a:t>
            </a:r>
            <a:endParaRPr lang="es-ES" sz="2400" b="1" i="1" dirty="0">
              <a:solidFill>
                <a:srgbClr val="00206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72F2D7-E7E6-01D9-DFB8-8B2A816369FC}"/>
              </a:ext>
            </a:extLst>
          </p:cNvPr>
          <p:cNvSpPr txBox="1"/>
          <p:nvPr/>
        </p:nvSpPr>
        <p:spPr>
          <a:xfrm>
            <a:off x="167303" y="262692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Maria’s</a:t>
            </a:r>
            <a:r>
              <a:rPr lang="es-ES" b="1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thesis</a:t>
            </a:r>
            <a:endParaRPr lang="en-GB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AD690E4-5339-62E6-7FF6-0DE28868C1E7}"/>
              </a:ext>
            </a:extLst>
          </p:cNvPr>
          <p:cNvSpPr txBox="1"/>
          <p:nvPr/>
        </p:nvSpPr>
        <p:spPr>
          <a:xfrm>
            <a:off x="85647" y="6136592"/>
            <a:ext cx="667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mite</a:t>
            </a:r>
            <a:endParaRPr lang="en-GB" sz="2400" b="1" dirty="0">
              <a:solidFill>
                <a:srgbClr val="00206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E02F386-6125-360F-E538-E2F8876EA551}"/>
              </a:ext>
            </a:extLst>
          </p:cNvPr>
          <p:cNvSpPr txBox="1"/>
          <p:nvPr/>
        </p:nvSpPr>
        <p:spPr>
          <a:xfrm>
            <a:off x="5919000" y="6136591"/>
            <a:ext cx="6187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err="1">
                <a:solidFill>
                  <a:srgbClr val="002060"/>
                </a:solidFill>
              </a:rPr>
              <a:t>necrotroph</a:t>
            </a:r>
            <a:endParaRPr lang="en-GB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3140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47CE0D6-F214-A438-EE3B-ADFD1EEB3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430" y="1181859"/>
            <a:ext cx="9053195" cy="5083561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EA52951A-9D36-A312-1E69-FE5307FC529E}"/>
              </a:ext>
            </a:extLst>
          </p:cNvPr>
          <p:cNvSpPr txBox="1"/>
          <p:nvPr/>
        </p:nvSpPr>
        <p:spPr>
          <a:xfrm>
            <a:off x="2782310" y="208454"/>
            <a:ext cx="9013450" cy="46166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How is the establishment of AM symbiosis?</a:t>
            </a:r>
          </a:p>
        </p:txBody>
      </p:sp>
    </p:spTree>
    <p:extLst>
      <p:ext uri="{BB962C8B-B14F-4D97-AF65-F5344CB8AC3E}">
        <p14:creationId xmlns:p14="http://schemas.microsoft.com/office/powerpoint/2010/main" val="14522952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6382262-3B4C-B3BA-0C0E-207615801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723" y="979782"/>
            <a:ext cx="8123466" cy="546694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790E93-624E-35B3-2B17-62CA765877B7}"/>
              </a:ext>
            </a:extLst>
          </p:cNvPr>
          <p:cNvSpPr txBox="1"/>
          <p:nvPr/>
        </p:nvSpPr>
        <p:spPr>
          <a:xfrm>
            <a:off x="1903723" y="518117"/>
            <a:ext cx="910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CHOOSING THE NUMBER OF COMPONENTS IN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block.plsda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using perf()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EDB43C8-A2B8-253C-8715-B18F339427E7}"/>
              </a:ext>
            </a:extLst>
          </p:cNvPr>
          <p:cNvSpPr txBox="1"/>
          <p:nvPr/>
        </p:nvSpPr>
        <p:spPr>
          <a:xfrm>
            <a:off x="243190" y="1527243"/>
            <a:ext cx="2373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Centroid.distance</a:t>
            </a:r>
            <a:endParaRPr lang="es-ES" dirty="0"/>
          </a:p>
          <a:p>
            <a:pPr algn="ctr"/>
            <a:r>
              <a:rPr lang="es-ES" dirty="0"/>
              <a:t>3 </a:t>
            </a:r>
            <a:r>
              <a:rPr lang="es-ES" dirty="0" err="1"/>
              <a:t>components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9789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>
            <a:extLst>
              <a:ext uri="{FF2B5EF4-FFF2-40B4-BE49-F238E27FC236}">
                <a16:creationId xmlns:a16="http://schemas.microsoft.com/office/drawing/2014/main" id="{58C9A1DD-7B99-BD55-5484-D625A0500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7661" y="4758942"/>
            <a:ext cx="1214952" cy="1925356"/>
          </a:xfrm>
          <a:prstGeom prst="rect">
            <a:avLst/>
          </a:prstGeom>
        </p:spPr>
      </p:pic>
      <p:sp>
        <p:nvSpPr>
          <p:cNvPr id="25" name="Google Shape;211;p6">
            <a:extLst>
              <a:ext uri="{FF2B5EF4-FFF2-40B4-BE49-F238E27FC236}">
                <a16:creationId xmlns:a16="http://schemas.microsoft.com/office/drawing/2014/main" id="{EEDD386A-6D84-D7DC-0020-69B0B6CED768}"/>
              </a:ext>
            </a:extLst>
          </p:cNvPr>
          <p:cNvSpPr txBox="1"/>
          <p:nvPr/>
        </p:nvSpPr>
        <p:spPr>
          <a:xfrm>
            <a:off x="167303" y="1130286"/>
            <a:ext cx="528018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r>
              <a:rPr lang="es-E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1. 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 Orange (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resistant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genotype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1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6F91A4-BCD1-BD3A-1D41-1A9197AED478}"/>
              </a:ext>
            </a:extLst>
          </p:cNvPr>
          <p:cNvSpPr txBox="1"/>
          <p:nvPr/>
        </p:nvSpPr>
        <p:spPr>
          <a:xfrm>
            <a:off x="1594445" y="120985"/>
            <a:ext cx="936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2060"/>
                </a:solidFill>
              </a:rPr>
              <a:t>Chapter 1. and 2. MIR in citrus against </a:t>
            </a:r>
            <a:r>
              <a:rPr lang="en-GB" sz="2400" b="1" i="1" dirty="0" err="1">
                <a:solidFill>
                  <a:srgbClr val="002060"/>
                </a:solidFill>
              </a:rPr>
              <a:t>Tetranychus</a:t>
            </a:r>
            <a:r>
              <a:rPr lang="en-GB" sz="2400" b="1" i="1" dirty="0">
                <a:solidFill>
                  <a:srgbClr val="002060"/>
                </a:solidFill>
              </a:rPr>
              <a:t> </a:t>
            </a:r>
            <a:r>
              <a:rPr lang="en-GB" sz="2400" b="1" i="1" dirty="0" err="1">
                <a:solidFill>
                  <a:srgbClr val="002060"/>
                </a:solidFill>
              </a:rPr>
              <a:t>urticae</a:t>
            </a:r>
            <a:endParaRPr lang="es-ES" sz="2400" b="1" i="1" dirty="0">
              <a:solidFill>
                <a:srgbClr val="00206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72F2D7-E7E6-01D9-DFB8-8B2A816369FC}"/>
              </a:ext>
            </a:extLst>
          </p:cNvPr>
          <p:cNvSpPr txBox="1"/>
          <p:nvPr/>
        </p:nvSpPr>
        <p:spPr>
          <a:xfrm>
            <a:off x="167303" y="262692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Maria’s</a:t>
            </a:r>
            <a:r>
              <a:rPr lang="es-ES" b="1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thesis</a:t>
            </a:r>
            <a:endParaRPr lang="en-GB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E69E1FF-95FC-A407-84A4-535BBACE1584}"/>
              </a:ext>
            </a:extLst>
          </p:cNvPr>
          <p:cNvSpPr txBox="1"/>
          <p:nvPr/>
        </p:nvSpPr>
        <p:spPr>
          <a:xfrm>
            <a:off x="7782557" y="2105561"/>
            <a:ext cx="24149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MIR </a:t>
            </a:r>
            <a:r>
              <a:rPr lang="es-ES" sz="1600" b="1" dirty="0" err="1"/>
              <a:t>enhance</a:t>
            </a:r>
            <a:r>
              <a:rPr lang="es-ES" sz="1600" b="1" dirty="0"/>
              <a:t>:</a:t>
            </a:r>
          </a:p>
          <a:p>
            <a:endParaRPr lang="es-ES" sz="1600" b="1" dirty="0"/>
          </a:p>
          <a:p>
            <a:r>
              <a:rPr lang="es-ES" sz="1600" b="1" dirty="0"/>
              <a:t>Antibiosis </a:t>
            </a:r>
          </a:p>
          <a:p>
            <a:r>
              <a:rPr lang="es-ES" sz="1600" b="1" dirty="0" err="1"/>
              <a:t>Antixenosis</a:t>
            </a:r>
            <a:endParaRPr lang="es-ES" sz="1600" b="1" dirty="0"/>
          </a:p>
          <a:p>
            <a:r>
              <a:rPr lang="es-ES" sz="1600" b="1" dirty="0" err="1"/>
              <a:t>Indirect</a:t>
            </a:r>
            <a:r>
              <a:rPr lang="es-ES" sz="1600" b="1" dirty="0"/>
              <a:t> responses</a:t>
            </a:r>
          </a:p>
          <a:p>
            <a:r>
              <a:rPr lang="es-ES" sz="1600" b="1" dirty="0" err="1"/>
              <a:t>Systemic</a:t>
            </a:r>
            <a:r>
              <a:rPr lang="es-ES" sz="1600" b="1" dirty="0"/>
              <a:t> responses</a:t>
            </a:r>
            <a:endParaRPr lang="en-GB" sz="16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B78CE0F-EDC2-C8A4-04F2-1BB33FAAD9E8}"/>
              </a:ext>
            </a:extLst>
          </p:cNvPr>
          <p:cNvSpPr txBox="1"/>
          <p:nvPr/>
        </p:nvSpPr>
        <p:spPr>
          <a:xfrm>
            <a:off x="7455713" y="3843915"/>
            <a:ext cx="286702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err="1"/>
              <a:t>Priming</a:t>
            </a:r>
            <a:r>
              <a:rPr lang="es-ES" sz="1600" b="1" dirty="0"/>
              <a:t> </a:t>
            </a:r>
            <a:r>
              <a:rPr lang="es-ES" sz="1600" b="1" dirty="0" err="1"/>
              <a:t>of</a:t>
            </a:r>
            <a:r>
              <a:rPr lang="es-ES" sz="1600" b="1" dirty="0"/>
              <a:t> JA-</a:t>
            </a:r>
            <a:r>
              <a:rPr lang="es-ES" sz="1600" b="1" dirty="0" err="1"/>
              <a:t>dependent</a:t>
            </a:r>
            <a:r>
              <a:rPr lang="es-ES" sz="1600" b="1" dirty="0"/>
              <a:t> responses</a:t>
            </a:r>
          </a:p>
          <a:p>
            <a:endParaRPr lang="es-E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ABA-</a:t>
            </a:r>
            <a:r>
              <a:rPr lang="es-ES" sz="1600" b="1" dirty="0" err="1"/>
              <a:t>dependent</a:t>
            </a:r>
            <a:r>
              <a:rPr lang="es-ES" sz="1600" b="1" dirty="0"/>
              <a:t> responses</a:t>
            </a:r>
          </a:p>
          <a:p>
            <a:endParaRPr lang="es-E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err="1"/>
              <a:t>Flavonoids</a:t>
            </a:r>
            <a:r>
              <a:rPr lang="es-ES" sz="1600" b="1" dirty="0"/>
              <a:t> </a:t>
            </a:r>
            <a:r>
              <a:rPr lang="es-ES" sz="1600" b="1" dirty="0" err="1"/>
              <a:t>essential</a:t>
            </a:r>
            <a:r>
              <a:rPr lang="es-ES" sz="1600" b="1" dirty="0"/>
              <a:t> </a:t>
            </a:r>
            <a:r>
              <a:rPr lang="es-ES" sz="1600" b="1" dirty="0" err="1"/>
              <a:t>for</a:t>
            </a:r>
            <a:r>
              <a:rPr lang="es-ES" sz="1600" b="1" dirty="0"/>
              <a:t> MIR and </a:t>
            </a:r>
            <a:r>
              <a:rPr lang="es-ES" sz="1600" b="1" dirty="0" err="1"/>
              <a:t>symbiosis</a:t>
            </a:r>
            <a:endParaRPr lang="en-GB" sz="1600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DFCAF9B-B1B7-90B1-E766-0B1A50F3A614}"/>
              </a:ext>
            </a:extLst>
          </p:cNvPr>
          <p:cNvSpPr txBox="1"/>
          <p:nvPr/>
        </p:nvSpPr>
        <p:spPr>
          <a:xfrm>
            <a:off x="5104640" y="697929"/>
            <a:ext cx="212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1" u="sng" dirty="0" err="1">
                <a:solidFill>
                  <a:schemeClr val="accent5">
                    <a:lumMod val="75000"/>
                  </a:schemeClr>
                </a:solidFill>
              </a:rPr>
              <a:t>Completed</a:t>
            </a:r>
            <a:endParaRPr lang="en-GB" sz="1800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Google Shape;211;p6">
            <a:extLst>
              <a:ext uri="{FF2B5EF4-FFF2-40B4-BE49-F238E27FC236}">
                <a16:creationId xmlns:a16="http://schemas.microsoft.com/office/drawing/2014/main" id="{E71C4A55-4B16-0133-6B8F-9ACC9ED0E113}"/>
              </a:ext>
            </a:extLst>
          </p:cNvPr>
          <p:cNvSpPr txBox="1"/>
          <p:nvPr/>
        </p:nvSpPr>
        <p:spPr>
          <a:xfrm>
            <a:off x="5980182" y="1136380"/>
            <a:ext cx="611243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r>
              <a:rPr lang="es-E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2. 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Cleopatra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mandarin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(susceptible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genotype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1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2A9C1129-82ED-C53F-72E6-45F84E6BB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176" y="1838122"/>
            <a:ext cx="2105025" cy="4257675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F6ADF360-68B7-CD9A-0D7F-95D83AD572E9}"/>
              </a:ext>
            </a:extLst>
          </p:cNvPr>
          <p:cNvSpPr txBox="1"/>
          <p:nvPr/>
        </p:nvSpPr>
        <p:spPr>
          <a:xfrm>
            <a:off x="1054044" y="2059394"/>
            <a:ext cx="2414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MIR </a:t>
            </a:r>
            <a:r>
              <a:rPr lang="es-ES" sz="1600" b="1" dirty="0" err="1"/>
              <a:t>enhance</a:t>
            </a:r>
            <a:r>
              <a:rPr lang="es-ES" sz="1600" b="1" dirty="0"/>
              <a:t>:</a:t>
            </a:r>
          </a:p>
          <a:p>
            <a:endParaRPr lang="es-ES" sz="1600" b="1" dirty="0"/>
          </a:p>
          <a:p>
            <a:r>
              <a:rPr lang="es-ES" sz="1600" b="1" dirty="0"/>
              <a:t>Antibiosis 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57FA828-DCAB-A3FA-6518-0296E3EAD43A}"/>
              </a:ext>
            </a:extLst>
          </p:cNvPr>
          <p:cNvSpPr txBox="1"/>
          <p:nvPr/>
        </p:nvSpPr>
        <p:spPr>
          <a:xfrm>
            <a:off x="1054044" y="3097848"/>
            <a:ext cx="26358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err="1"/>
              <a:t>Priming</a:t>
            </a:r>
            <a:r>
              <a:rPr lang="es-ES" sz="1600" b="1" dirty="0"/>
              <a:t> </a:t>
            </a:r>
            <a:r>
              <a:rPr lang="es-ES" sz="1600" b="1" dirty="0" err="1"/>
              <a:t>of</a:t>
            </a:r>
            <a:r>
              <a:rPr lang="es-ES" sz="1600" b="1" dirty="0"/>
              <a:t> JA-</a:t>
            </a:r>
            <a:r>
              <a:rPr lang="es-ES" sz="1600" b="1" dirty="0" err="1"/>
              <a:t>dependent</a:t>
            </a:r>
            <a:r>
              <a:rPr lang="es-ES" sz="1600" b="1" dirty="0"/>
              <a:t> responses</a:t>
            </a:r>
          </a:p>
          <a:p>
            <a:endParaRPr lang="es-ES" sz="1600" b="1" dirty="0"/>
          </a:p>
          <a:p>
            <a:r>
              <a:rPr lang="es-ES" sz="1600" b="1" dirty="0" err="1"/>
              <a:t>Functional</a:t>
            </a:r>
            <a:r>
              <a:rPr lang="es-ES" sz="1600" b="1" dirty="0"/>
              <a:t> </a:t>
            </a:r>
            <a:r>
              <a:rPr lang="es-ES" sz="1600" b="1" dirty="0" err="1"/>
              <a:t>characterization</a:t>
            </a:r>
            <a:r>
              <a:rPr lang="es-ES" sz="1600" b="1" dirty="0"/>
              <a:t> </a:t>
            </a:r>
            <a:r>
              <a:rPr lang="es-ES" sz="1600" b="1" dirty="0" err="1"/>
              <a:t>of</a:t>
            </a:r>
            <a:r>
              <a:rPr lang="es-ES" sz="1600" b="1" dirty="0"/>
              <a:t> </a:t>
            </a:r>
            <a:r>
              <a:rPr lang="es-ES" sz="1600" b="1" dirty="0" err="1"/>
              <a:t>priming</a:t>
            </a:r>
            <a:r>
              <a:rPr lang="es-ES" sz="1600" b="1" dirty="0"/>
              <a:t> </a:t>
            </a:r>
            <a:r>
              <a:rPr lang="es-ES" sz="1600" b="1" dirty="0" err="1"/>
              <a:t>compounds</a:t>
            </a:r>
            <a:r>
              <a:rPr lang="es-ES" sz="1600" b="1" dirty="0"/>
              <a:t> </a:t>
            </a:r>
            <a:r>
              <a:rPr lang="es-ES" sz="1600" b="1" dirty="0" err="1"/>
              <a:t>with</a:t>
            </a:r>
            <a:r>
              <a:rPr lang="es-ES" sz="1600" b="1" dirty="0"/>
              <a:t> </a:t>
            </a:r>
            <a:r>
              <a:rPr lang="es-ES" sz="1600" b="1" dirty="0" err="1"/>
              <a:t>antimicrobial</a:t>
            </a:r>
            <a:r>
              <a:rPr lang="es-ES" sz="1600" b="1" dirty="0"/>
              <a:t> </a:t>
            </a:r>
            <a:r>
              <a:rPr lang="es-ES" sz="1600" b="1" dirty="0" err="1"/>
              <a:t>properties</a:t>
            </a:r>
            <a:endParaRPr lang="es-ES" sz="1600" b="1" dirty="0"/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7EE2C3D5-2C40-B945-DD85-DD7AEC1E782B}"/>
              </a:ext>
            </a:extLst>
          </p:cNvPr>
          <p:cNvSpPr/>
          <p:nvPr/>
        </p:nvSpPr>
        <p:spPr>
          <a:xfrm rot="5400000">
            <a:off x="1649062" y="5242701"/>
            <a:ext cx="1000384" cy="264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7A3905D-C919-8BD3-6FF3-FB1C2B15C39D}"/>
              </a:ext>
            </a:extLst>
          </p:cNvPr>
          <p:cNvSpPr txBox="1"/>
          <p:nvPr/>
        </p:nvSpPr>
        <p:spPr>
          <a:xfrm>
            <a:off x="954869" y="5926520"/>
            <a:ext cx="3109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err="1"/>
              <a:t>Also</a:t>
            </a:r>
            <a:r>
              <a:rPr lang="es-ES" sz="1600" b="1" dirty="0"/>
              <a:t> </a:t>
            </a:r>
            <a:r>
              <a:rPr lang="es-ES" sz="1600" b="1" dirty="0" err="1"/>
              <a:t>tested</a:t>
            </a:r>
            <a:r>
              <a:rPr lang="es-ES" sz="1600" b="1" dirty="0"/>
              <a:t> in </a:t>
            </a:r>
            <a:r>
              <a:rPr lang="es-ES" sz="1600" b="1" dirty="0" err="1"/>
              <a:t>field</a:t>
            </a:r>
            <a:r>
              <a:rPr lang="es-ES" sz="1600" b="1" dirty="0"/>
              <a:t> </a:t>
            </a:r>
            <a:r>
              <a:rPr lang="es-ES" sz="1600" b="1" dirty="0" err="1"/>
              <a:t>conditions</a:t>
            </a:r>
            <a:r>
              <a:rPr lang="es-ES" sz="1600" b="1" dirty="0"/>
              <a:t>!</a:t>
            </a:r>
          </a:p>
        </p:txBody>
      </p:sp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1F28BE56-405D-8C0A-A9B8-215A6A781FFB}"/>
              </a:ext>
            </a:extLst>
          </p:cNvPr>
          <p:cNvSpPr/>
          <p:nvPr/>
        </p:nvSpPr>
        <p:spPr>
          <a:xfrm>
            <a:off x="9457130" y="2920894"/>
            <a:ext cx="1000384" cy="264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D3E69FA-5060-5DFD-76E8-B0C28660ABFA}"/>
              </a:ext>
            </a:extLst>
          </p:cNvPr>
          <p:cNvSpPr txBox="1"/>
          <p:nvPr/>
        </p:nvSpPr>
        <p:spPr>
          <a:xfrm>
            <a:off x="10595765" y="2868685"/>
            <a:ext cx="84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 err="1"/>
              <a:t>VOCs</a:t>
            </a:r>
            <a:endParaRPr lang="en-GB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444C6ED3-9850-AC1F-1FE3-F3B35C1630F8}"/>
              </a:ext>
            </a:extLst>
          </p:cNvPr>
          <p:cNvSpPr txBox="1"/>
          <p:nvPr/>
        </p:nvSpPr>
        <p:spPr>
          <a:xfrm>
            <a:off x="583100" y="6303254"/>
            <a:ext cx="4815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(Manresa-Grao </a:t>
            </a:r>
            <a:r>
              <a:rPr lang="es-ES" sz="1400" i="1" dirty="0"/>
              <a:t>et al. </a:t>
            </a:r>
            <a:r>
              <a:rPr lang="es-ES" sz="1400" dirty="0"/>
              <a:t>2022, Front. </a:t>
            </a:r>
            <a:r>
              <a:rPr lang="es-ES" sz="1400" dirty="0" err="1"/>
              <a:t>Plant</a:t>
            </a:r>
            <a:r>
              <a:rPr lang="es-ES" sz="1400" dirty="0"/>
              <a:t> </a:t>
            </a:r>
            <a:r>
              <a:rPr lang="es-ES" sz="1400" dirty="0" err="1"/>
              <a:t>Sci</a:t>
            </a:r>
            <a:r>
              <a:rPr lang="es-ES" sz="1400" dirty="0"/>
              <a:t>.) PON DOI</a:t>
            </a:r>
            <a:endParaRPr lang="en-GB" sz="14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20E79BA-821F-1F8B-0324-42ECEF7C37AD}"/>
              </a:ext>
            </a:extLst>
          </p:cNvPr>
          <p:cNvSpPr txBox="1"/>
          <p:nvPr/>
        </p:nvSpPr>
        <p:spPr>
          <a:xfrm>
            <a:off x="7455713" y="6256348"/>
            <a:ext cx="4815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(Manresa-Grao </a:t>
            </a:r>
            <a:r>
              <a:rPr lang="es-ES" sz="1400" i="1" dirty="0"/>
              <a:t>et al. </a:t>
            </a:r>
            <a:r>
              <a:rPr lang="es-ES" sz="1400" dirty="0"/>
              <a:t>2023, </a:t>
            </a:r>
            <a:r>
              <a:rPr lang="es-ES" sz="1400" dirty="0" err="1"/>
              <a:t>under</a:t>
            </a:r>
            <a:r>
              <a:rPr lang="es-ES" sz="1400" dirty="0"/>
              <a:t> </a:t>
            </a:r>
            <a:r>
              <a:rPr lang="es-ES" sz="1400" dirty="0" err="1"/>
              <a:t>review</a:t>
            </a:r>
            <a:r>
              <a:rPr lang="es-ES" sz="1400" dirty="0"/>
              <a:t>)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8809701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3535</TotalTime>
  <Words>3455</Words>
  <Application>Microsoft Office PowerPoint</Application>
  <PresentationFormat>Panorámica</PresentationFormat>
  <Paragraphs>529</Paragraphs>
  <Slides>81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81</vt:i4>
      </vt:variant>
    </vt:vector>
  </HeadingPairs>
  <TitlesOfParts>
    <vt:vector size="93" baseType="lpstr">
      <vt:lpstr>Arial</vt:lpstr>
      <vt:lpstr>Calibri</vt:lpstr>
      <vt:lpstr>Calibri Light</vt:lpstr>
      <vt:lpstr>Corbel</vt:lpstr>
      <vt:lpstr>Helvetica Neue</vt:lpstr>
      <vt:lpstr>inherit</vt:lpstr>
      <vt:lpstr>Lato</vt:lpstr>
      <vt:lpstr>Monaco</vt:lpstr>
      <vt:lpstr>NexusSans</vt:lpstr>
      <vt:lpstr>Ubuntu</vt:lpstr>
      <vt:lpstr>Verdana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Dulcenombre de María Manresa Grao</dc:creator>
  <cp:lastModifiedBy>Dulcenombre de María Manresa Grao</cp:lastModifiedBy>
  <cp:revision>118</cp:revision>
  <dcterms:created xsi:type="dcterms:W3CDTF">2023-06-22T07:29:12Z</dcterms:created>
  <dcterms:modified xsi:type="dcterms:W3CDTF">2023-09-14T07:34:17Z</dcterms:modified>
</cp:coreProperties>
</file>